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71" r:id="rId3"/>
    <p:sldMasterId id="2147483672" r:id="rId4"/>
  </p:sldMasterIdLst>
  <p:sldIdLst>
    <p:sldId id="256" r:id="rId5"/>
    <p:sldId id="258" r:id="rId6"/>
    <p:sldId id="270" r:id="rId7"/>
    <p:sldId id="272" r:id="rId8"/>
    <p:sldId id="273" r:id="rId9"/>
    <p:sldId id="276" r:id="rId10"/>
    <p:sldId id="277" r:id="rId11"/>
    <p:sldId id="279" r:id="rId12"/>
    <p:sldId id="274" r:id="rId13"/>
    <p:sldId id="278" r:id="rId14"/>
    <p:sldId id="275" r:id="rId15"/>
    <p:sldId id="311" r:id="rId16"/>
    <p:sldId id="312" r:id="rId17"/>
    <p:sldId id="313" r:id="rId18"/>
    <p:sldId id="314" r:id="rId19"/>
    <p:sldId id="315" r:id="rId20"/>
    <p:sldId id="318" r:id="rId21"/>
    <p:sldId id="319" r:id="rId22"/>
    <p:sldId id="321" r:id="rId23"/>
    <p:sldId id="320" r:id="rId24"/>
    <p:sldId id="316" r:id="rId25"/>
    <p:sldId id="263" r:id="rId26"/>
    <p:sldId id="265" r:id="rId27"/>
    <p:sldId id="266" r:id="rId28"/>
    <p:sldId id="289" r:id="rId29"/>
    <p:sldId id="288" r:id="rId30"/>
    <p:sldId id="290" r:id="rId31"/>
    <p:sldId id="324" r:id="rId32"/>
    <p:sldId id="325" r:id="rId33"/>
    <p:sldId id="326" r:id="rId34"/>
    <p:sldId id="327" r:id="rId35"/>
    <p:sldId id="322" r:id="rId36"/>
    <p:sldId id="328" r:id="rId37"/>
    <p:sldId id="329" r:id="rId38"/>
    <p:sldId id="330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4575" y="2924175"/>
            <a:ext cx="7272338" cy="1111250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pl-PL" noProof="0" smtClean="0"/>
              <a:t>Kliknij, aby edytować styl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1138" y="4149725"/>
            <a:ext cx="6400800" cy="936625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pl-PL" noProof="0" smtClean="0"/>
              <a:t>Kliknij, aby edytować styl wzorca podtytułu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5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6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908050"/>
            <a:ext cx="4117975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73613" y="908050"/>
            <a:ext cx="4119562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6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8864" y="141277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8864" y="2060848"/>
            <a:ext cx="4040188" cy="41044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06689" y="141277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06689" y="2060848"/>
            <a:ext cx="4041775" cy="41044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704138" cy="4651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57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44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48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23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24200" y="6597650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05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theme" Target="../theme/theme4.xml"/><Relationship Id="rId4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0350"/>
            <a:ext cx="77041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08050"/>
            <a:ext cx="8389937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597650"/>
            <a:ext cx="2133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2EA91C7-70E7-4652-8378-6B622B03C6B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97650"/>
            <a:ext cx="2895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l-PL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597650"/>
            <a:ext cx="2133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B681DC8-3D49-4BC7-A636-16B73A3F2F8C}" type="slidenum">
              <a:rPr lang="pl-PL"/>
              <a:pPr/>
              <a:t>‹#›</a:t>
            </a:fld>
            <a:endParaRPr lang="pl-PL"/>
          </a:p>
        </p:txBody>
      </p:sp>
      <p:pic>
        <p:nvPicPr>
          <p:cNvPr id="8198" name="Picture 6" descr="j04039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198913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07950" y="4652963"/>
            <a:ext cx="30289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pl-PL"/>
              <a:t>SALDCOMP </a:t>
            </a:r>
            <a:br>
              <a:rPr lang="pl-PL"/>
            </a:br>
            <a:r>
              <a:rPr lang="pl-PL"/>
              <a:t>Tomasz Łabuz</a:t>
            </a:r>
          </a:p>
          <a:p>
            <a:pPr algn="l"/>
            <a:r>
              <a:rPr lang="pl-PL"/>
              <a:t>ul. Starodąbrowska 15/55</a:t>
            </a:r>
          </a:p>
          <a:p>
            <a:pPr algn="l"/>
            <a:r>
              <a:rPr lang="pl-PL"/>
              <a:t>33-100 Tarnów</a:t>
            </a:r>
          </a:p>
          <a:p>
            <a:pPr algn="l"/>
            <a:r>
              <a:rPr lang="pl-PL"/>
              <a:t>tlabuz@saldcomp.com.pl</a:t>
            </a:r>
          </a:p>
          <a:p>
            <a:pPr algn="l"/>
            <a:r>
              <a:rPr lang="pl-PL"/>
              <a:t>http://www.saldcomp.com.pl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187450" y="258763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2400" b="1"/>
              <a:t>Dziękuję za uwagę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53188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DC3B53BF-958D-4165-81DB-0553DD270089}" type="slidenum">
              <a:rPr lang="pl-PL"/>
              <a:pPr/>
              <a:t>‹#›</a:t>
            </a:fld>
            <a:endParaRPr lang="pl-PL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66725" y="2205038"/>
            <a:ext cx="3600450" cy="2952750"/>
            <a:chOff x="1401" y="1253"/>
            <a:chExt cx="2840" cy="2359"/>
          </a:xfrm>
        </p:grpSpPr>
        <p:grpSp>
          <p:nvGrpSpPr>
            <p:cNvPr id="9223" name="Group 7"/>
            <p:cNvGrpSpPr>
              <a:grpSpLocks/>
            </p:cNvGrpSpPr>
            <p:nvPr/>
          </p:nvGrpSpPr>
          <p:grpSpPr bwMode="auto">
            <a:xfrm>
              <a:off x="2426" y="1253"/>
              <a:ext cx="1815" cy="1815"/>
              <a:chOff x="1972" y="1255"/>
              <a:chExt cx="1815" cy="1815"/>
            </a:xfrm>
          </p:grpSpPr>
          <p:grpSp>
            <p:nvGrpSpPr>
              <p:cNvPr id="9224" name="Group 8"/>
              <p:cNvGrpSpPr>
                <a:grpSpLocks/>
              </p:cNvGrpSpPr>
              <p:nvPr userDrawn="1"/>
            </p:nvGrpSpPr>
            <p:grpSpPr bwMode="auto">
              <a:xfrm>
                <a:off x="1972" y="1255"/>
                <a:ext cx="1815" cy="1815"/>
                <a:chOff x="113" y="1026"/>
                <a:chExt cx="1815" cy="1815"/>
              </a:xfrm>
            </p:grpSpPr>
            <p:sp>
              <p:nvSpPr>
                <p:cNvPr id="9225" name="AutoShape 9"/>
                <p:cNvSpPr>
                  <a:spLocks noChangeAspect="1" noChangeArrowheads="1" noTextEdit="1"/>
                </p:cNvSpPr>
                <p:nvPr userDrawn="1"/>
              </p:nvSpPr>
              <p:spPr bwMode="auto">
                <a:xfrm>
                  <a:off x="113" y="1026"/>
                  <a:ext cx="1815" cy="18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26" name="Freeform 10"/>
                <p:cNvSpPr>
                  <a:spLocks/>
                </p:cNvSpPr>
                <p:nvPr userDrawn="1"/>
              </p:nvSpPr>
              <p:spPr bwMode="auto">
                <a:xfrm>
                  <a:off x="177" y="1090"/>
                  <a:ext cx="1687" cy="1687"/>
                </a:xfrm>
                <a:custGeom>
                  <a:avLst/>
                  <a:gdLst>
                    <a:gd name="T0" fmla="*/ 1687 w 1687"/>
                    <a:gd name="T1" fmla="*/ 844 h 1687"/>
                    <a:gd name="T2" fmla="*/ 1670 w 1687"/>
                    <a:gd name="T3" fmla="*/ 1010 h 1687"/>
                    <a:gd name="T4" fmla="*/ 1622 w 1687"/>
                    <a:gd name="T5" fmla="*/ 1171 h 1687"/>
                    <a:gd name="T6" fmla="*/ 1542 w 1687"/>
                    <a:gd name="T7" fmla="*/ 1316 h 1687"/>
                    <a:gd name="T8" fmla="*/ 1440 w 1687"/>
                    <a:gd name="T9" fmla="*/ 1440 h 1687"/>
                    <a:gd name="T10" fmla="*/ 1316 w 1687"/>
                    <a:gd name="T11" fmla="*/ 1542 h 1687"/>
                    <a:gd name="T12" fmla="*/ 1171 w 1687"/>
                    <a:gd name="T13" fmla="*/ 1617 h 1687"/>
                    <a:gd name="T14" fmla="*/ 1015 w 1687"/>
                    <a:gd name="T15" fmla="*/ 1665 h 1687"/>
                    <a:gd name="T16" fmla="*/ 844 w 1687"/>
                    <a:gd name="T17" fmla="*/ 1687 h 1687"/>
                    <a:gd name="T18" fmla="*/ 758 w 1687"/>
                    <a:gd name="T19" fmla="*/ 1681 h 1687"/>
                    <a:gd name="T20" fmla="*/ 591 w 1687"/>
                    <a:gd name="T21" fmla="*/ 1649 h 1687"/>
                    <a:gd name="T22" fmla="*/ 441 w 1687"/>
                    <a:gd name="T23" fmla="*/ 1585 h 1687"/>
                    <a:gd name="T24" fmla="*/ 307 w 1687"/>
                    <a:gd name="T25" fmla="*/ 1493 h 1687"/>
                    <a:gd name="T26" fmla="*/ 194 w 1687"/>
                    <a:gd name="T27" fmla="*/ 1380 h 1687"/>
                    <a:gd name="T28" fmla="*/ 102 w 1687"/>
                    <a:gd name="T29" fmla="*/ 1246 h 1687"/>
                    <a:gd name="T30" fmla="*/ 38 w 1687"/>
                    <a:gd name="T31" fmla="*/ 1091 h 1687"/>
                    <a:gd name="T32" fmla="*/ 6 w 1687"/>
                    <a:gd name="T33" fmla="*/ 929 h 1687"/>
                    <a:gd name="T34" fmla="*/ 0 w 1687"/>
                    <a:gd name="T35" fmla="*/ 844 h 1687"/>
                    <a:gd name="T36" fmla="*/ 17 w 1687"/>
                    <a:gd name="T37" fmla="*/ 672 h 1687"/>
                    <a:gd name="T38" fmla="*/ 65 w 1687"/>
                    <a:gd name="T39" fmla="*/ 516 h 1687"/>
                    <a:gd name="T40" fmla="*/ 145 w 1687"/>
                    <a:gd name="T41" fmla="*/ 371 h 1687"/>
                    <a:gd name="T42" fmla="*/ 247 w 1687"/>
                    <a:gd name="T43" fmla="*/ 247 h 1687"/>
                    <a:gd name="T44" fmla="*/ 371 w 1687"/>
                    <a:gd name="T45" fmla="*/ 145 h 1687"/>
                    <a:gd name="T46" fmla="*/ 516 w 1687"/>
                    <a:gd name="T47" fmla="*/ 65 h 1687"/>
                    <a:gd name="T48" fmla="*/ 672 w 1687"/>
                    <a:gd name="T49" fmla="*/ 17 h 1687"/>
                    <a:gd name="T50" fmla="*/ 844 w 1687"/>
                    <a:gd name="T51" fmla="*/ 0 h 1687"/>
                    <a:gd name="T52" fmla="*/ 929 w 1687"/>
                    <a:gd name="T53" fmla="*/ 6 h 1687"/>
                    <a:gd name="T54" fmla="*/ 1096 w 1687"/>
                    <a:gd name="T55" fmla="*/ 38 h 1687"/>
                    <a:gd name="T56" fmla="*/ 1246 w 1687"/>
                    <a:gd name="T57" fmla="*/ 102 h 1687"/>
                    <a:gd name="T58" fmla="*/ 1380 w 1687"/>
                    <a:gd name="T59" fmla="*/ 194 h 1687"/>
                    <a:gd name="T60" fmla="*/ 1493 w 1687"/>
                    <a:gd name="T61" fmla="*/ 307 h 1687"/>
                    <a:gd name="T62" fmla="*/ 1585 w 1687"/>
                    <a:gd name="T63" fmla="*/ 441 h 1687"/>
                    <a:gd name="T64" fmla="*/ 1649 w 1687"/>
                    <a:gd name="T65" fmla="*/ 591 h 1687"/>
                    <a:gd name="T66" fmla="*/ 1681 w 1687"/>
                    <a:gd name="T67" fmla="*/ 758 h 1687"/>
                    <a:gd name="T68" fmla="*/ 1687 w 1687"/>
                    <a:gd name="T69" fmla="*/ 844 h 16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687" h="1687">
                      <a:moveTo>
                        <a:pt x="1687" y="844"/>
                      </a:moveTo>
                      <a:lnTo>
                        <a:pt x="1687" y="844"/>
                      </a:lnTo>
                      <a:lnTo>
                        <a:pt x="1681" y="929"/>
                      </a:lnTo>
                      <a:lnTo>
                        <a:pt x="1670" y="1010"/>
                      </a:lnTo>
                      <a:lnTo>
                        <a:pt x="1649" y="1091"/>
                      </a:lnTo>
                      <a:lnTo>
                        <a:pt x="1622" y="1171"/>
                      </a:lnTo>
                      <a:lnTo>
                        <a:pt x="1585" y="1246"/>
                      </a:lnTo>
                      <a:lnTo>
                        <a:pt x="1542" y="1316"/>
                      </a:lnTo>
                      <a:lnTo>
                        <a:pt x="1493" y="1380"/>
                      </a:lnTo>
                      <a:lnTo>
                        <a:pt x="1440" y="1440"/>
                      </a:lnTo>
                      <a:lnTo>
                        <a:pt x="1380" y="1493"/>
                      </a:lnTo>
                      <a:lnTo>
                        <a:pt x="1316" y="1542"/>
                      </a:lnTo>
                      <a:lnTo>
                        <a:pt x="1246" y="1585"/>
                      </a:lnTo>
                      <a:lnTo>
                        <a:pt x="1171" y="1617"/>
                      </a:lnTo>
                      <a:lnTo>
                        <a:pt x="1096" y="1649"/>
                      </a:lnTo>
                      <a:lnTo>
                        <a:pt x="1015" y="1665"/>
                      </a:lnTo>
                      <a:lnTo>
                        <a:pt x="929" y="1681"/>
                      </a:lnTo>
                      <a:lnTo>
                        <a:pt x="844" y="1687"/>
                      </a:lnTo>
                      <a:lnTo>
                        <a:pt x="844" y="1687"/>
                      </a:lnTo>
                      <a:lnTo>
                        <a:pt x="758" y="1681"/>
                      </a:lnTo>
                      <a:lnTo>
                        <a:pt x="672" y="1665"/>
                      </a:lnTo>
                      <a:lnTo>
                        <a:pt x="591" y="1649"/>
                      </a:lnTo>
                      <a:lnTo>
                        <a:pt x="516" y="1617"/>
                      </a:lnTo>
                      <a:lnTo>
                        <a:pt x="441" y="1585"/>
                      </a:lnTo>
                      <a:lnTo>
                        <a:pt x="371" y="1542"/>
                      </a:lnTo>
                      <a:lnTo>
                        <a:pt x="307" y="1493"/>
                      </a:lnTo>
                      <a:lnTo>
                        <a:pt x="247" y="1440"/>
                      </a:lnTo>
                      <a:lnTo>
                        <a:pt x="194" y="1380"/>
                      </a:lnTo>
                      <a:lnTo>
                        <a:pt x="145" y="1316"/>
                      </a:lnTo>
                      <a:lnTo>
                        <a:pt x="102" y="1246"/>
                      </a:lnTo>
                      <a:lnTo>
                        <a:pt x="65" y="1171"/>
                      </a:lnTo>
                      <a:lnTo>
                        <a:pt x="38" y="1091"/>
                      </a:lnTo>
                      <a:lnTo>
                        <a:pt x="17" y="1010"/>
                      </a:lnTo>
                      <a:lnTo>
                        <a:pt x="6" y="929"/>
                      </a:lnTo>
                      <a:lnTo>
                        <a:pt x="0" y="844"/>
                      </a:lnTo>
                      <a:lnTo>
                        <a:pt x="0" y="844"/>
                      </a:lnTo>
                      <a:lnTo>
                        <a:pt x="6" y="758"/>
                      </a:lnTo>
                      <a:lnTo>
                        <a:pt x="17" y="672"/>
                      </a:lnTo>
                      <a:lnTo>
                        <a:pt x="38" y="591"/>
                      </a:lnTo>
                      <a:lnTo>
                        <a:pt x="65" y="516"/>
                      </a:lnTo>
                      <a:lnTo>
                        <a:pt x="102" y="441"/>
                      </a:lnTo>
                      <a:lnTo>
                        <a:pt x="145" y="371"/>
                      </a:lnTo>
                      <a:lnTo>
                        <a:pt x="194" y="307"/>
                      </a:lnTo>
                      <a:lnTo>
                        <a:pt x="247" y="247"/>
                      </a:lnTo>
                      <a:lnTo>
                        <a:pt x="307" y="194"/>
                      </a:lnTo>
                      <a:lnTo>
                        <a:pt x="371" y="145"/>
                      </a:lnTo>
                      <a:lnTo>
                        <a:pt x="441" y="102"/>
                      </a:lnTo>
                      <a:lnTo>
                        <a:pt x="516" y="65"/>
                      </a:lnTo>
                      <a:lnTo>
                        <a:pt x="591" y="38"/>
                      </a:lnTo>
                      <a:lnTo>
                        <a:pt x="672" y="17"/>
                      </a:lnTo>
                      <a:lnTo>
                        <a:pt x="758" y="6"/>
                      </a:lnTo>
                      <a:lnTo>
                        <a:pt x="844" y="0"/>
                      </a:lnTo>
                      <a:lnTo>
                        <a:pt x="844" y="0"/>
                      </a:lnTo>
                      <a:lnTo>
                        <a:pt x="929" y="6"/>
                      </a:lnTo>
                      <a:lnTo>
                        <a:pt x="1015" y="17"/>
                      </a:lnTo>
                      <a:lnTo>
                        <a:pt x="1096" y="38"/>
                      </a:lnTo>
                      <a:lnTo>
                        <a:pt x="1171" y="65"/>
                      </a:lnTo>
                      <a:lnTo>
                        <a:pt x="1246" y="102"/>
                      </a:lnTo>
                      <a:lnTo>
                        <a:pt x="1316" y="145"/>
                      </a:lnTo>
                      <a:lnTo>
                        <a:pt x="1380" y="194"/>
                      </a:lnTo>
                      <a:lnTo>
                        <a:pt x="1440" y="247"/>
                      </a:lnTo>
                      <a:lnTo>
                        <a:pt x="1493" y="307"/>
                      </a:lnTo>
                      <a:lnTo>
                        <a:pt x="1542" y="371"/>
                      </a:lnTo>
                      <a:lnTo>
                        <a:pt x="1585" y="441"/>
                      </a:lnTo>
                      <a:lnTo>
                        <a:pt x="1622" y="516"/>
                      </a:lnTo>
                      <a:lnTo>
                        <a:pt x="1649" y="591"/>
                      </a:lnTo>
                      <a:lnTo>
                        <a:pt x="1670" y="672"/>
                      </a:lnTo>
                      <a:lnTo>
                        <a:pt x="1681" y="758"/>
                      </a:lnTo>
                      <a:lnTo>
                        <a:pt x="1687" y="844"/>
                      </a:lnTo>
                      <a:lnTo>
                        <a:pt x="1687" y="844"/>
                      </a:lnTo>
                      <a:close/>
                    </a:path>
                  </a:pathLst>
                </a:custGeom>
                <a:solidFill>
                  <a:srgbClr val="00A0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27" name="Freeform 11"/>
                <p:cNvSpPr>
                  <a:spLocks/>
                </p:cNvSpPr>
                <p:nvPr userDrawn="1"/>
              </p:nvSpPr>
              <p:spPr bwMode="auto">
                <a:xfrm>
                  <a:off x="124" y="1037"/>
                  <a:ext cx="1793" cy="1793"/>
                </a:xfrm>
                <a:custGeom>
                  <a:avLst/>
                  <a:gdLst>
                    <a:gd name="T0" fmla="*/ 0 w 1793"/>
                    <a:gd name="T1" fmla="*/ 897 h 1793"/>
                    <a:gd name="T2" fmla="*/ 21 w 1793"/>
                    <a:gd name="T3" fmla="*/ 1074 h 1793"/>
                    <a:gd name="T4" fmla="*/ 70 w 1793"/>
                    <a:gd name="T5" fmla="*/ 1246 h 1793"/>
                    <a:gd name="T6" fmla="*/ 155 w 1793"/>
                    <a:gd name="T7" fmla="*/ 1396 h 1793"/>
                    <a:gd name="T8" fmla="*/ 263 w 1793"/>
                    <a:gd name="T9" fmla="*/ 1530 h 1793"/>
                    <a:gd name="T10" fmla="*/ 397 w 1793"/>
                    <a:gd name="T11" fmla="*/ 1638 h 1793"/>
                    <a:gd name="T12" fmla="*/ 547 w 1793"/>
                    <a:gd name="T13" fmla="*/ 1723 h 1793"/>
                    <a:gd name="T14" fmla="*/ 714 w 1793"/>
                    <a:gd name="T15" fmla="*/ 1772 h 1793"/>
                    <a:gd name="T16" fmla="*/ 897 w 1793"/>
                    <a:gd name="T17" fmla="*/ 1793 h 1793"/>
                    <a:gd name="T18" fmla="*/ 988 w 1793"/>
                    <a:gd name="T19" fmla="*/ 1788 h 1793"/>
                    <a:gd name="T20" fmla="*/ 1165 w 1793"/>
                    <a:gd name="T21" fmla="*/ 1750 h 1793"/>
                    <a:gd name="T22" fmla="*/ 1321 w 1793"/>
                    <a:gd name="T23" fmla="*/ 1680 h 1793"/>
                    <a:gd name="T24" fmla="*/ 1466 w 1793"/>
                    <a:gd name="T25" fmla="*/ 1589 h 1793"/>
                    <a:gd name="T26" fmla="*/ 1589 w 1793"/>
                    <a:gd name="T27" fmla="*/ 1466 h 1793"/>
                    <a:gd name="T28" fmla="*/ 1686 w 1793"/>
                    <a:gd name="T29" fmla="*/ 1321 h 1793"/>
                    <a:gd name="T30" fmla="*/ 1750 w 1793"/>
                    <a:gd name="T31" fmla="*/ 1160 h 1793"/>
                    <a:gd name="T32" fmla="*/ 1788 w 1793"/>
                    <a:gd name="T33" fmla="*/ 988 h 1793"/>
                    <a:gd name="T34" fmla="*/ 1793 w 1793"/>
                    <a:gd name="T35" fmla="*/ 897 h 1793"/>
                    <a:gd name="T36" fmla="*/ 1772 w 1793"/>
                    <a:gd name="T37" fmla="*/ 714 h 1793"/>
                    <a:gd name="T38" fmla="*/ 1723 w 1793"/>
                    <a:gd name="T39" fmla="*/ 547 h 1793"/>
                    <a:gd name="T40" fmla="*/ 1638 w 1793"/>
                    <a:gd name="T41" fmla="*/ 397 h 1793"/>
                    <a:gd name="T42" fmla="*/ 1530 w 1793"/>
                    <a:gd name="T43" fmla="*/ 263 h 1793"/>
                    <a:gd name="T44" fmla="*/ 1396 w 1793"/>
                    <a:gd name="T45" fmla="*/ 155 h 1793"/>
                    <a:gd name="T46" fmla="*/ 1246 w 1793"/>
                    <a:gd name="T47" fmla="*/ 70 h 1793"/>
                    <a:gd name="T48" fmla="*/ 1079 w 1793"/>
                    <a:gd name="T49" fmla="*/ 16 h 1793"/>
                    <a:gd name="T50" fmla="*/ 897 w 1793"/>
                    <a:gd name="T51" fmla="*/ 0 h 1793"/>
                    <a:gd name="T52" fmla="*/ 805 w 1793"/>
                    <a:gd name="T53" fmla="*/ 5 h 1793"/>
                    <a:gd name="T54" fmla="*/ 628 w 1793"/>
                    <a:gd name="T55" fmla="*/ 43 h 1793"/>
                    <a:gd name="T56" fmla="*/ 472 w 1793"/>
                    <a:gd name="T57" fmla="*/ 107 h 1793"/>
                    <a:gd name="T58" fmla="*/ 327 w 1793"/>
                    <a:gd name="T59" fmla="*/ 204 h 1793"/>
                    <a:gd name="T60" fmla="*/ 204 w 1793"/>
                    <a:gd name="T61" fmla="*/ 327 h 1793"/>
                    <a:gd name="T62" fmla="*/ 107 w 1793"/>
                    <a:gd name="T63" fmla="*/ 467 h 1793"/>
                    <a:gd name="T64" fmla="*/ 43 w 1793"/>
                    <a:gd name="T65" fmla="*/ 628 h 1793"/>
                    <a:gd name="T66" fmla="*/ 5 w 1793"/>
                    <a:gd name="T67" fmla="*/ 805 h 1793"/>
                    <a:gd name="T68" fmla="*/ 0 w 1793"/>
                    <a:gd name="T69" fmla="*/ 897 h 1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793" h="1793">
                      <a:moveTo>
                        <a:pt x="0" y="897"/>
                      </a:moveTo>
                      <a:lnTo>
                        <a:pt x="0" y="897"/>
                      </a:lnTo>
                      <a:lnTo>
                        <a:pt x="5" y="988"/>
                      </a:lnTo>
                      <a:lnTo>
                        <a:pt x="21" y="1074"/>
                      </a:lnTo>
                      <a:lnTo>
                        <a:pt x="43" y="1160"/>
                      </a:lnTo>
                      <a:lnTo>
                        <a:pt x="70" y="1246"/>
                      </a:lnTo>
                      <a:lnTo>
                        <a:pt x="107" y="1321"/>
                      </a:lnTo>
                      <a:lnTo>
                        <a:pt x="155" y="1396"/>
                      </a:lnTo>
                      <a:lnTo>
                        <a:pt x="204" y="1466"/>
                      </a:lnTo>
                      <a:lnTo>
                        <a:pt x="263" y="1530"/>
                      </a:lnTo>
                      <a:lnTo>
                        <a:pt x="327" y="1589"/>
                      </a:lnTo>
                      <a:lnTo>
                        <a:pt x="397" y="1638"/>
                      </a:lnTo>
                      <a:lnTo>
                        <a:pt x="472" y="1680"/>
                      </a:lnTo>
                      <a:lnTo>
                        <a:pt x="547" y="1723"/>
                      </a:lnTo>
                      <a:lnTo>
                        <a:pt x="628" y="1750"/>
                      </a:lnTo>
                      <a:lnTo>
                        <a:pt x="714" y="1772"/>
                      </a:lnTo>
                      <a:lnTo>
                        <a:pt x="805" y="1788"/>
                      </a:lnTo>
                      <a:lnTo>
                        <a:pt x="897" y="1793"/>
                      </a:lnTo>
                      <a:lnTo>
                        <a:pt x="897" y="1793"/>
                      </a:lnTo>
                      <a:lnTo>
                        <a:pt x="988" y="1788"/>
                      </a:lnTo>
                      <a:lnTo>
                        <a:pt x="1079" y="1772"/>
                      </a:lnTo>
                      <a:lnTo>
                        <a:pt x="1165" y="1750"/>
                      </a:lnTo>
                      <a:lnTo>
                        <a:pt x="1246" y="1723"/>
                      </a:lnTo>
                      <a:lnTo>
                        <a:pt x="1321" y="1680"/>
                      </a:lnTo>
                      <a:lnTo>
                        <a:pt x="1396" y="1638"/>
                      </a:lnTo>
                      <a:lnTo>
                        <a:pt x="1466" y="1589"/>
                      </a:lnTo>
                      <a:lnTo>
                        <a:pt x="1530" y="1530"/>
                      </a:lnTo>
                      <a:lnTo>
                        <a:pt x="1589" y="1466"/>
                      </a:lnTo>
                      <a:lnTo>
                        <a:pt x="1638" y="1396"/>
                      </a:lnTo>
                      <a:lnTo>
                        <a:pt x="1686" y="1321"/>
                      </a:lnTo>
                      <a:lnTo>
                        <a:pt x="1723" y="1246"/>
                      </a:lnTo>
                      <a:lnTo>
                        <a:pt x="1750" y="1160"/>
                      </a:lnTo>
                      <a:lnTo>
                        <a:pt x="1772" y="1074"/>
                      </a:lnTo>
                      <a:lnTo>
                        <a:pt x="1788" y="988"/>
                      </a:lnTo>
                      <a:lnTo>
                        <a:pt x="1793" y="897"/>
                      </a:lnTo>
                      <a:lnTo>
                        <a:pt x="1793" y="897"/>
                      </a:lnTo>
                      <a:lnTo>
                        <a:pt x="1788" y="805"/>
                      </a:lnTo>
                      <a:lnTo>
                        <a:pt x="1772" y="714"/>
                      </a:lnTo>
                      <a:lnTo>
                        <a:pt x="1750" y="628"/>
                      </a:lnTo>
                      <a:lnTo>
                        <a:pt x="1723" y="547"/>
                      </a:lnTo>
                      <a:lnTo>
                        <a:pt x="1686" y="467"/>
                      </a:lnTo>
                      <a:lnTo>
                        <a:pt x="1638" y="397"/>
                      </a:lnTo>
                      <a:lnTo>
                        <a:pt x="1589" y="327"/>
                      </a:lnTo>
                      <a:lnTo>
                        <a:pt x="1530" y="263"/>
                      </a:lnTo>
                      <a:lnTo>
                        <a:pt x="1466" y="204"/>
                      </a:lnTo>
                      <a:lnTo>
                        <a:pt x="1396" y="155"/>
                      </a:lnTo>
                      <a:lnTo>
                        <a:pt x="1321" y="107"/>
                      </a:lnTo>
                      <a:lnTo>
                        <a:pt x="1246" y="70"/>
                      </a:lnTo>
                      <a:lnTo>
                        <a:pt x="1165" y="43"/>
                      </a:lnTo>
                      <a:lnTo>
                        <a:pt x="1079" y="16"/>
                      </a:lnTo>
                      <a:lnTo>
                        <a:pt x="988" y="5"/>
                      </a:lnTo>
                      <a:lnTo>
                        <a:pt x="897" y="0"/>
                      </a:lnTo>
                      <a:lnTo>
                        <a:pt x="897" y="0"/>
                      </a:lnTo>
                      <a:lnTo>
                        <a:pt x="805" y="5"/>
                      </a:lnTo>
                      <a:lnTo>
                        <a:pt x="714" y="16"/>
                      </a:lnTo>
                      <a:lnTo>
                        <a:pt x="628" y="43"/>
                      </a:lnTo>
                      <a:lnTo>
                        <a:pt x="547" y="70"/>
                      </a:lnTo>
                      <a:lnTo>
                        <a:pt x="472" y="107"/>
                      </a:lnTo>
                      <a:lnTo>
                        <a:pt x="397" y="155"/>
                      </a:lnTo>
                      <a:lnTo>
                        <a:pt x="327" y="204"/>
                      </a:lnTo>
                      <a:lnTo>
                        <a:pt x="263" y="263"/>
                      </a:lnTo>
                      <a:lnTo>
                        <a:pt x="204" y="327"/>
                      </a:lnTo>
                      <a:lnTo>
                        <a:pt x="155" y="397"/>
                      </a:lnTo>
                      <a:lnTo>
                        <a:pt x="107" y="467"/>
                      </a:lnTo>
                      <a:lnTo>
                        <a:pt x="70" y="547"/>
                      </a:lnTo>
                      <a:lnTo>
                        <a:pt x="43" y="628"/>
                      </a:lnTo>
                      <a:lnTo>
                        <a:pt x="21" y="714"/>
                      </a:lnTo>
                      <a:lnTo>
                        <a:pt x="5" y="805"/>
                      </a:lnTo>
                      <a:lnTo>
                        <a:pt x="0" y="897"/>
                      </a:lnTo>
                      <a:lnTo>
                        <a:pt x="0" y="8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28" name="Freeform 12"/>
                <p:cNvSpPr>
                  <a:spLocks/>
                </p:cNvSpPr>
                <p:nvPr userDrawn="1"/>
              </p:nvSpPr>
              <p:spPr bwMode="auto">
                <a:xfrm>
                  <a:off x="177" y="1090"/>
                  <a:ext cx="1687" cy="1687"/>
                </a:xfrm>
                <a:custGeom>
                  <a:avLst/>
                  <a:gdLst>
                    <a:gd name="T0" fmla="*/ 1687 w 1687"/>
                    <a:gd name="T1" fmla="*/ 844 h 1687"/>
                    <a:gd name="T2" fmla="*/ 1670 w 1687"/>
                    <a:gd name="T3" fmla="*/ 1010 h 1687"/>
                    <a:gd name="T4" fmla="*/ 1622 w 1687"/>
                    <a:gd name="T5" fmla="*/ 1171 h 1687"/>
                    <a:gd name="T6" fmla="*/ 1542 w 1687"/>
                    <a:gd name="T7" fmla="*/ 1316 h 1687"/>
                    <a:gd name="T8" fmla="*/ 1440 w 1687"/>
                    <a:gd name="T9" fmla="*/ 1440 h 1687"/>
                    <a:gd name="T10" fmla="*/ 1316 w 1687"/>
                    <a:gd name="T11" fmla="*/ 1542 h 1687"/>
                    <a:gd name="T12" fmla="*/ 1171 w 1687"/>
                    <a:gd name="T13" fmla="*/ 1617 h 1687"/>
                    <a:gd name="T14" fmla="*/ 1015 w 1687"/>
                    <a:gd name="T15" fmla="*/ 1665 h 1687"/>
                    <a:gd name="T16" fmla="*/ 844 w 1687"/>
                    <a:gd name="T17" fmla="*/ 1687 h 1687"/>
                    <a:gd name="T18" fmla="*/ 758 w 1687"/>
                    <a:gd name="T19" fmla="*/ 1681 h 1687"/>
                    <a:gd name="T20" fmla="*/ 591 w 1687"/>
                    <a:gd name="T21" fmla="*/ 1649 h 1687"/>
                    <a:gd name="T22" fmla="*/ 441 w 1687"/>
                    <a:gd name="T23" fmla="*/ 1585 h 1687"/>
                    <a:gd name="T24" fmla="*/ 307 w 1687"/>
                    <a:gd name="T25" fmla="*/ 1493 h 1687"/>
                    <a:gd name="T26" fmla="*/ 194 w 1687"/>
                    <a:gd name="T27" fmla="*/ 1380 h 1687"/>
                    <a:gd name="T28" fmla="*/ 102 w 1687"/>
                    <a:gd name="T29" fmla="*/ 1246 h 1687"/>
                    <a:gd name="T30" fmla="*/ 38 w 1687"/>
                    <a:gd name="T31" fmla="*/ 1091 h 1687"/>
                    <a:gd name="T32" fmla="*/ 6 w 1687"/>
                    <a:gd name="T33" fmla="*/ 929 h 1687"/>
                    <a:gd name="T34" fmla="*/ 0 w 1687"/>
                    <a:gd name="T35" fmla="*/ 844 h 1687"/>
                    <a:gd name="T36" fmla="*/ 17 w 1687"/>
                    <a:gd name="T37" fmla="*/ 672 h 1687"/>
                    <a:gd name="T38" fmla="*/ 65 w 1687"/>
                    <a:gd name="T39" fmla="*/ 516 h 1687"/>
                    <a:gd name="T40" fmla="*/ 145 w 1687"/>
                    <a:gd name="T41" fmla="*/ 371 h 1687"/>
                    <a:gd name="T42" fmla="*/ 247 w 1687"/>
                    <a:gd name="T43" fmla="*/ 247 h 1687"/>
                    <a:gd name="T44" fmla="*/ 371 w 1687"/>
                    <a:gd name="T45" fmla="*/ 145 h 1687"/>
                    <a:gd name="T46" fmla="*/ 516 w 1687"/>
                    <a:gd name="T47" fmla="*/ 65 h 1687"/>
                    <a:gd name="T48" fmla="*/ 672 w 1687"/>
                    <a:gd name="T49" fmla="*/ 17 h 1687"/>
                    <a:gd name="T50" fmla="*/ 844 w 1687"/>
                    <a:gd name="T51" fmla="*/ 0 h 1687"/>
                    <a:gd name="T52" fmla="*/ 929 w 1687"/>
                    <a:gd name="T53" fmla="*/ 6 h 1687"/>
                    <a:gd name="T54" fmla="*/ 1096 w 1687"/>
                    <a:gd name="T55" fmla="*/ 38 h 1687"/>
                    <a:gd name="T56" fmla="*/ 1246 w 1687"/>
                    <a:gd name="T57" fmla="*/ 102 h 1687"/>
                    <a:gd name="T58" fmla="*/ 1380 w 1687"/>
                    <a:gd name="T59" fmla="*/ 194 h 1687"/>
                    <a:gd name="T60" fmla="*/ 1493 w 1687"/>
                    <a:gd name="T61" fmla="*/ 307 h 1687"/>
                    <a:gd name="T62" fmla="*/ 1585 w 1687"/>
                    <a:gd name="T63" fmla="*/ 441 h 1687"/>
                    <a:gd name="T64" fmla="*/ 1649 w 1687"/>
                    <a:gd name="T65" fmla="*/ 591 h 1687"/>
                    <a:gd name="T66" fmla="*/ 1681 w 1687"/>
                    <a:gd name="T67" fmla="*/ 758 h 1687"/>
                    <a:gd name="T68" fmla="*/ 1687 w 1687"/>
                    <a:gd name="T69" fmla="*/ 844 h 16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687" h="1687">
                      <a:moveTo>
                        <a:pt x="1687" y="844"/>
                      </a:moveTo>
                      <a:lnTo>
                        <a:pt x="1687" y="844"/>
                      </a:lnTo>
                      <a:lnTo>
                        <a:pt x="1681" y="929"/>
                      </a:lnTo>
                      <a:lnTo>
                        <a:pt x="1670" y="1010"/>
                      </a:lnTo>
                      <a:lnTo>
                        <a:pt x="1649" y="1091"/>
                      </a:lnTo>
                      <a:lnTo>
                        <a:pt x="1622" y="1171"/>
                      </a:lnTo>
                      <a:lnTo>
                        <a:pt x="1585" y="1246"/>
                      </a:lnTo>
                      <a:lnTo>
                        <a:pt x="1542" y="1316"/>
                      </a:lnTo>
                      <a:lnTo>
                        <a:pt x="1493" y="1380"/>
                      </a:lnTo>
                      <a:lnTo>
                        <a:pt x="1440" y="1440"/>
                      </a:lnTo>
                      <a:lnTo>
                        <a:pt x="1380" y="1493"/>
                      </a:lnTo>
                      <a:lnTo>
                        <a:pt x="1316" y="1542"/>
                      </a:lnTo>
                      <a:lnTo>
                        <a:pt x="1246" y="1585"/>
                      </a:lnTo>
                      <a:lnTo>
                        <a:pt x="1171" y="1617"/>
                      </a:lnTo>
                      <a:lnTo>
                        <a:pt x="1096" y="1649"/>
                      </a:lnTo>
                      <a:lnTo>
                        <a:pt x="1015" y="1665"/>
                      </a:lnTo>
                      <a:lnTo>
                        <a:pt x="929" y="1681"/>
                      </a:lnTo>
                      <a:lnTo>
                        <a:pt x="844" y="1687"/>
                      </a:lnTo>
                      <a:lnTo>
                        <a:pt x="844" y="1687"/>
                      </a:lnTo>
                      <a:lnTo>
                        <a:pt x="758" y="1681"/>
                      </a:lnTo>
                      <a:lnTo>
                        <a:pt x="672" y="1665"/>
                      </a:lnTo>
                      <a:lnTo>
                        <a:pt x="591" y="1649"/>
                      </a:lnTo>
                      <a:lnTo>
                        <a:pt x="516" y="1617"/>
                      </a:lnTo>
                      <a:lnTo>
                        <a:pt x="441" y="1585"/>
                      </a:lnTo>
                      <a:lnTo>
                        <a:pt x="371" y="1542"/>
                      </a:lnTo>
                      <a:lnTo>
                        <a:pt x="307" y="1493"/>
                      </a:lnTo>
                      <a:lnTo>
                        <a:pt x="247" y="1440"/>
                      </a:lnTo>
                      <a:lnTo>
                        <a:pt x="194" y="1380"/>
                      </a:lnTo>
                      <a:lnTo>
                        <a:pt x="145" y="1316"/>
                      </a:lnTo>
                      <a:lnTo>
                        <a:pt x="102" y="1246"/>
                      </a:lnTo>
                      <a:lnTo>
                        <a:pt x="65" y="1171"/>
                      </a:lnTo>
                      <a:lnTo>
                        <a:pt x="38" y="1091"/>
                      </a:lnTo>
                      <a:lnTo>
                        <a:pt x="17" y="1010"/>
                      </a:lnTo>
                      <a:lnTo>
                        <a:pt x="6" y="929"/>
                      </a:lnTo>
                      <a:lnTo>
                        <a:pt x="0" y="844"/>
                      </a:lnTo>
                      <a:lnTo>
                        <a:pt x="0" y="844"/>
                      </a:lnTo>
                      <a:lnTo>
                        <a:pt x="6" y="758"/>
                      </a:lnTo>
                      <a:lnTo>
                        <a:pt x="17" y="672"/>
                      </a:lnTo>
                      <a:lnTo>
                        <a:pt x="38" y="591"/>
                      </a:lnTo>
                      <a:lnTo>
                        <a:pt x="65" y="516"/>
                      </a:lnTo>
                      <a:lnTo>
                        <a:pt x="102" y="441"/>
                      </a:lnTo>
                      <a:lnTo>
                        <a:pt x="145" y="371"/>
                      </a:lnTo>
                      <a:lnTo>
                        <a:pt x="194" y="307"/>
                      </a:lnTo>
                      <a:lnTo>
                        <a:pt x="247" y="247"/>
                      </a:lnTo>
                      <a:lnTo>
                        <a:pt x="307" y="194"/>
                      </a:lnTo>
                      <a:lnTo>
                        <a:pt x="371" y="145"/>
                      </a:lnTo>
                      <a:lnTo>
                        <a:pt x="441" y="102"/>
                      </a:lnTo>
                      <a:lnTo>
                        <a:pt x="516" y="65"/>
                      </a:lnTo>
                      <a:lnTo>
                        <a:pt x="591" y="38"/>
                      </a:lnTo>
                      <a:lnTo>
                        <a:pt x="672" y="17"/>
                      </a:lnTo>
                      <a:lnTo>
                        <a:pt x="758" y="6"/>
                      </a:lnTo>
                      <a:lnTo>
                        <a:pt x="844" y="0"/>
                      </a:lnTo>
                      <a:lnTo>
                        <a:pt x="844" y="0"/>
                      </a:lnTo>
                      <a:lnTo>
                        <a:pt x="929" y="6"/>
                      </a:lnTo>
                      <a:lnTo>
                        <a:pt x="1015" y="17"/>
                      </a:lnTo>
                      <a:lnTo>
                        <a:pt x="1096" y="38"/>
                      </a:lnTo>
                      <a:lnTo>
                        <a:pt x="1171" y="65"/>
                      </a:lnTo>
                      <a:lnTo>
                        <a:pt x="1246" y="102"/>
                      </a:lnTo>
                      <a:lnTo>
                        <a:pt x="1316" y="145"/>
                      </a:lnTo>
                      <a:lnTo>
                        <a:pt x="1380" y="194"/>
                      </a:lnTo>
                      <a:lnTo>
                        <a:pt x="1440" y="247"/>
                      </a:lnTo>
                      <a:lnTo>
                        <a:pt x="1493" y="307"/>
                      </a:lnTo>
                      <a:lnTo>
                        <a:pt x="1542" y="371"/>
                      </a:lnTo>
                      <a:lnTo>
                        <a:pt x="1585" y="441"/>
                      </a:lnTo>
                      <a:lnTo>
                        <a:pt x="1622" y="516"/>
                      </a:lnTo>
                      <a:lnTo>
                        <a:pt x="1649" y="591"/>
                      </a:lnTo>
                      <a:lnTo>
                        <a:pt x="1670" y="672"/>
                      </a:lnTo>
                      <a:lnTo>
                        <a:pt x="1681" y="758"/>
                      </a:lnTo>
                      <a:lnTo>
                        <a:pt x="1687" y="844"/>
                      </a:lnTo>
                      <a:lnTo>
                        <a:pt x="1687" y="844"/>
                      </a:lnTo>
                      <a:close/>
                    </a:path>
                  </a:pathLst>
                </a:custGeom>
                <a:solidFill>
                  <a:srgbClr val="E3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29" name="Freeform 13"/>
                <p:cNvSpPr>
                  <a:spLocks/>
                </p:cNvSpPr>
                <p:nvPr userDrawn="1"/>
              </p:nvSpPr>
              <p:spPr bwMode="auto">
                <a:xfrm>
                  <a:off x="226" y="1133"/>
                  <a:ext cx="1595" cy="1595"/>
                </a:xfrm>
                <a:custGeom>
                  <a:avLst/>
                  <a:gdLst>
                    <a:gd name="T0" fmla="*/ 843 w 1595"/>
                    <a:gd name="T1" fmla="*/ 269 h 1595"/>
                    <a:gd name="T2" fmla="*/ 961 w 1595"/>
                    <a:gd name="T3" fmla="*/ 17 h 1595"/>
                    <a:gd name="T4" fmla="*/ 966 w 1595"/>
                    <a:gd name="T5" fmla="*/ 296 h 1595"/>
                    <a:gd name="T6" fmla="*/ 1144 w 1595"/>
                    <a:gd name="T7" fmla="*/ 81 h 1595"/>
                    <a:gd name="T8" fmla="*/ 1084 w 1595"/>
                    <a:gd name="T9" fmla="*/ 349 h 1595"/>
                    <a:gd name="T10" fmla="*/ 1305 w 1595"/>
                    <a:gd name="T11" fmla="*/ 188 h 1595"/>
                    <a:gd name="T12" fmla="*/ 1186 w 1595"/>
                    <a:gd name="T13" fmla="*/ 435 h 1595"/>
                    <a:gd name="T14" fmla="*/ 1439 w 1595"/>
                    <a:gd name="T15" fmla="*/ 328 h 1595"/>
                    <a:gd name="T16" fmla="*/ 1262 w 1595"/>
                    <a:gd name="T17" fmla="*/ 537 h 1595"/>
                    <a:gd name="T18" fmla="*/ 1536 w 1595"/>
                    <a:gd name="T19" fmla="*/ 500 h 1595"/>
                    <a:gd name="T20" fmla="*/ 1310 w 1595"/>
                    <a:gd name="T21" fmla="*/ 661 h 1595"/>
                    <a:gd name="T22" fmla="*/ 1584 w 1595"/>
                    <a:gd name="T23" fmla="*/ 688 h 1595"/>
                    <a:gd name="T24" fmla="*/ 1326 w 1595"/>
                    <a:gd name="T25" fmla="*/ 790 h 1595"/>
                    <a:gd name="T26" fmla="*/ 1589 w 1595"/>
                    <a:gd name="T27" fmla="*/ 881 h 1595"/>
                    <a:gd name="T28" fmla="*/ 1315 w 1595"/>
                    <a:gd name="T29" fmla="*/ 919 h 1595"/>
                    <a:gd name="T30" fmla="*/ 1546 w 1595"/>
                    <a:gd name="T31" fmla="*/ 1069 h 1595"/>
                    <a:gd name="T32" fmla="*/ 1272 w 1595"/>
                    <a:gd name="T33" fmla="*/ 1042 h 1595"/>
                    <a:gd name="T34" fmla="*/ 1460 w 1595"/>
                    <a:gd name="T35" fmla="*/ 1246 h 1595"/>
                    <a:gd name="T36" fmla="*/ 1197 w 1595"/>
                    <a:gd name="T37" fmla="*/ 1150 h 1595"/>
                    <a:gd name="T38" fmla="*/ 1331 w 1595"/>
                    <a:gd name="T39" fmla="*/ 1391 h 1595"/>
                    <a:gd name="T40" fmla="*/ 1101 w 1595"/>
                    <a:gd name="T41" fmla="*/ 1235 h 1595"/>
                    <a:gd name="T42" fmla="*/ 1170 w 1595"/>
                    <a:gd name="T43" fmla="*/ 1504 h 1595"/>
                    <a:gd name="T44" fmla="*/ 988 w 1595"/>
                    <a:gd name="T45" fmla="*/ 1295 h 1595"/>
                    <a:gd name="T46" fmla="*/ 988 w 1595"/>
                    <a:gd name="T47" fmla="*/ 1574 h 1595"/>
                    <a:gd name="T48" fmla="*/ 864 w 1595"/>
                    <a:gd name="T49" fmla="*/ 1327 h 1595"/>
                    <a:gd name="T50" fmla="*/ 795 w 1595"/>
                    <a:gd name="T51" fmla="*/ 1595 h 1595"/>
                    <a:gd name="T52" fmla="*/ 730 w 1595"/>
                    <a:gd name="T53" fmla="*/ 1327 h 1595"/>
                    <a:gd name="T54" fmla="*/ 601 w 1595"/>
                    <a:gd name="T55" fmla="*/ 1574 h 1595"/>
                    <a:gd name="T56" fmla="*/ 607 w 1595"/>
                    <a:gd name="T57" fmla="*/ 1295 h 1595"/>
                    <a:gd name="T58" fmla="*/ 424 w 1595"/>
                    <a:gd name="T59" fmla="*/ 1504 h 1595"/>
                    <a:gd name="T60" fmla="*/ 494 w 1595"/>
                    <a:gd name="T61" fmla="*/ 1235 h 1595"/>
                    <a:gd name="T62" fmla="*/ 263 w 1595"/>
                    <a:gd name="T63" fmla="*/ 1391 h 1595"/>
                    <a:gd name="T64" fmla="*/ 397 w 1595"/>
                    <a:gd name="T65" fmla="*/ 1150 h 1595"/>
                    <a:gd name="T66" fmla="*/ 134 w 1595"/>
                    <a:gd name="T67" fmla="*/ 1246 h 1595"/>
                    <a:gd name="T68" fmla="*/ 322 w 1595"/>
                    <a:gd name="T69" fmla="*/ 1042 h 1595"/>
                    <a:gd name="T70" fmla="*/ 48 w 1595"/>
                    <a:gd name="T71" fmla="*/ 1069 h 1595"/>
                    <a:gd name="T72" fmla="*/ 279 w 1595"/>
                    <a:gd name="T73" fmla="*/ 919 h 1595"/>
                    <a:gd name="T74" fmla="*/ 5 w 1595"/>
                    <a:gd name="T75" fmla="*/ 881 h 1595"/>
                    <a:gd name="T76" fmla="*/ 263 w 1595"/>
                    <a:gd name="T77" fmla="*/ 790 h 1595"/>
                    <a:gd name="T78" fmla="*/ 5 w 1595"/>
                    <a:gd name="T79" fmla="*/ 688 h 1595"/>
                    <a:gd name="T80" fmla="*/ 284 w 1595"/>
                    <a:gd name="T81" fmla="*/ 661 h 1595"/>
                    <a:gd name="T82" fmla="*/ 59 w 1595"/>
                    <a:gd name="T83" fmla="*/ 500 h 1595"/>
                    <a:gd name="T84" fmla="*/ 333 w 1595"/>
                    <a:gd name="T85" fmla="*/ 537 h 1595"/>
                    <a:gd name="T86" fmla="*/ 155 w 1595"/>
                    <a:gd name="T87" fmla="*/ 328 h 1595"/>
                    <a:gd name="T88" fmla="*/ 408 w 1595"/>
                    <a:gd name="T89" fmla="*/ 435 h 1595"/>
                    <a:gd name="T90" fmla="*/ 284 w 1595"/>
                    <a:gd name="T91" fmla="*/ 188 h 1595"/>
                    <a:gd name="T92" fmla="*/ 510 w 1595"/>
                    <a:gd name="T93" fmla="*/ 349 h 1595"/>
                    <a:gd name="T94" fmla="*/ 451 w 1595"/>
                    <a:gd name="T95" fmla="*/ 81 h 1595"/>
                    <a:gd name="T96" fmla="*/ 628 w 1595"/>
                    <a:gd name="T97" fmla="*/ 296 h 1595"/>
                    <a:gd name="T98" fmla="*/ 633 w 1595"/>
                    <a:gd name="T99" fmla="*/ 17 h 1595"/>
                    <a:gd name="T100" fmla="*/ 752 w 1595"/>
                    <a:gd name="T101" fmla="*/ 269 h 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95" h="1595">
                      <a:moveTo>
                        <a:pt x="795" y="269"/>
                      </a:moveTo>
                      <a:lnTo>
                        <a:pt x="832" y="0"/>
                      </a:lnTo>
                      <a:lnTo>
                        <a:pt x="843" y="269"/>
                      </a:lnTo>
                      <a:lnTo>
                        <a:pt x="897" y="6"/>
                      </a:lnTo>
                      <a:lnTo>
                        <a:pt x="886" y="274"/>
                      </a:lnTo>
                      <a:lnTo>
                        <a:pt x="961" y="17"/>
                      </a:lnTo>
                      <a:lnTo>
                        <a:pt x="923" y="285"/>
                      </a:lnTo>
                      <a:lnTo>
                        <a:pt x="1020" y="33"/>
                      </a:lnTo>
                      <a:lnTo>
                        <a:pt x="966" y="296"/>
                      </a:lnTo>
                      <a:lnTo>
                        <a:pt x="1084" y="54"/>
                      </a:lnTo>
                      <a:lnTo>
                        <a:pt x="1009" y="312"/>
                      </a:lnTo>
                      <a:lnTo>
                        <a:pt x="1144" y="81"/>
                      </a:lnTo>
                      <a:lnTo>
                        <a:pt x="1047" y="328"/>
                      </a:lnTo>
                      <a:lnTo>
                        <a:pt x="1203" y="113"/>
                      </a:lnTo>
                      <a:lnTo>
                        <a:pt x="1084" y="349"/>
                      </a:lnTo>
                      <a:lnTo>
                        <a:pt x="1256" y="145"/>
                      </a:lnTo>
                      <a:lnTo>
                        <a:pt x="1122" y="376"/>
                      </a:lnTo>
                      <a:lnTo>
                        <a:pt x="1305" y="188"/>
                      </a:lnTo>
                      <a:lnTo>
                        <a:pt x="1154" y="403"/>
                      </a:lnTo>
                      <a:lnTo>
                        <a:pt x="1353" y="231"/>
                      </a:lnTo>
                      <a:lnTo>
                        <a:pt x="1186" y="435"/>
                      </a:lnTo>
                      <a:lnTo>
                        <a:pt x="1401" y="274"/>
                      </a:lnTo>
                      <a:lnTo>
                        <a:pt x="1213" y="468"/>
                      </a:lnTo>
                      <a:lnTo>
                        <a:pt x="1439" y="328"/>
                      </a:lnTo>
                      <a:lnTo>
                        <a:pt x="1240" y="505"/>
                      </a:lnTo>
                      <a:lnTo>
                        <a:pt x="1476" y="382"/>
                      </a:lnTo>
                      <a:lnTo>
                        <a:pt x="1262" y="537"/>
                      </a:lnTo>
                      <a:lnTo>
                        <a:pt x="1509" y="441"/>
                      </a:lnTo>
                      <a:lnTo>
                        <a:pt x="1283" y="580"/>
                      </a:lnTo>
                      <a:lnTo>
                        <a:pt x="1536" y="500"/>
                      </a:lnTo>
                      <a:lnTo>
                        <a:pt x="1299" y="618"/>
                      </a:lnTo>
                      <a:lnTo>
                        <a:pt x="1557" y="559"/>
                      </a:lnTo>
                      <a:lnTo>
                        <a:pt x="1310" y="661"/>
                      </a:lnTo>
                      <a:lnTo>
                        <a:pt x="1573" y="623"/>
                      </a:lnTo>
                      <a:lnTo>
                        <a:pt x="1321" y="704"/>
                      </a:lnTo>
                      <a:lnTo>
                        <a:pt x="1584" y="688"/>
                      </a:lnTo>
                      <a:lnTo>
                        <a:pt x="1326" y="747"/>
                      </a:lnTo>
                      <a:lnTo>
                        <a:pt x="1595" y="752"/>
                      </a:lnTo>
                      <a:lnTo>
                        <a:pt x="1326" y="790"/>
                      </a:lnTo>
                      <a:lnTo>
                        <a:pt x="1595" y="817"/>
                      </a:lnTo>
                      <a:lnTo>
                        <a:pt x="1326" y="833"/>
                      </a:lnTo>
                      <a:lnTo>
                        <a:pt x="1589" y="881"/>
                      </a:lnTo>
                      <a:lnTo>
                        <a:pt x="1321" y="876"/>
                      </a:lnTo>
                      <a:lnTo>
                        <a:pt x="1578" y="945"/>
                      </a:lnTo>
                      <a:lnTo>
                        <a:pt x="1315" y="919"/>
                      </a:lnTo>
                      <a:lnTo>
                        <a:pt x="1568" y="1010"/>
                      </a:lnTo>
                      <a:lnTo>
                        <a:pt x="1305" y="962"/>
                      </a:lnTo>
                      <a:lnTo>
                        <a:pt x="1546" y="1069"/>
                      </a:lnTo>
                      <a:lnTo>
                        <a:pt x="1289" y="999"/>
                      </a:lnTo>
                      <a:lnTo>
                        <a:pt x="1525" y="1128"/>
                      </a:lnTo>
                      <a:lnTo>
                        <a:pt x="1272" y="1042"/>
                      </a:lnTo>
                      <a:lnTo>
                        <a:pt x="1493" y="1187"/>
                      </a:lnTo>
                      <a:lnTo>
                        <a:pt x="1251" y="1080"/>
                      </a:lnTo>
                      <a:lnTo>
                        <a:pt x="1460" y="1246"/>
                      </a:lnTo>
                      <a:lnTo>
                        <a:pt x="1224" y="1112"/>
                      </a:lnTo>
                      <a:lnTo>
                        <a:pt x="1423" y="1295"/>
                      </a:lnTo>
                      <a:lnTo>
                        <a:pt x="1197" y="1150"/>
                      </a:lnTo>
                      <a:lnTo>
                        <a:pt x="1380" y="1348"/>
                      </a:lnTo>
                      <a:lnTo>
                        <a:pt x="1170" y="1176"/>
                      </a:lnTo>
                      <a:lnTo>
                        <a:pt x="1331" y="1391"/>
                      </a:lnTo>
                      <a:lnTo>
                        <a:pt x="1138" y="1209"/>
                      </a:lnTo>
                      <a:lnTo>
                        <a:pt x="1283" y="1434"/>
                      </a:lnTo>
                      <a:lnTo>
                        <a:pt x="1101" y="1235"/>
                      </a:lnTo>
                      <a:lnTo>
                        <a:pt x="1229" y="1472"/>
                      </a:lnTo>
                      <a:lnTo>
                        <a:pt x="1068" y="1257"/>
                      </a:lnTo>
                      <a:lnTo>
                        <a:pt x="1170" y="1504"/>
                      </a:lnTo>
                      <a:lnTo>
                        <a:pt x="1025" y="1278"/>
                      </a:lnTo>
                      <a:lnTo>
                        <a:pt x="1111" y="1531"/>
                      </a:lnTo>
                      <a:lnTo>
                        <a:pt x="988" y="1295"/>
                      </a:lnTo>
                      <a:lnTo>
                        <a:pt x="1052" y="1552"/>
                      </a:lnTo>
                      <a:lnTo>
                        <a:pt x="945" y="1311"/>
                      </a:lnTo>
                      <a:lnTo>
                        <a:pt x="988" y="1574"/>
                      </a:lnTo>
                      <a:lnTo>
                        <a:pt x="907" y="1321"/>
                      </a:lnTo>
                      <a:lnTo>
                        <a:pt x="929" y="1584"/>
                      </a:lnTo>
                      <a:lnTo>
                        <a:pt x="864" y="1327"/>
                      </a:lnTo>
                      <a:lnTo>
                        <a:pt x="864" y="1595"/>
                      </a:lnTo>
                      <a:lnTo>
                        <a:pt x="816" y="1332"/>
                      </a:lnTo>
                      <a:lnTo>
                        <a:pt x="795" y="1595"/>
                      </a:lnTo>
                      <a:lnTo>
                        <a:pt x="773" y="1332"/>
                      </a:lnTo>
                      <a:lnTo>
                        <a:pt x="730" y="1595"/>
                      </a:lnTo>
                      <a:lnTo>
                        <a:pt x="730" y="1327"/>
                      </a:lnTo>
                      <a:lnTo>
                        <a:pt x="666" y="1584"/>
                      </a:lnTo>
                      <a:lnTo>
                        <a:pt x="687" y="1321"/>
                      </a:lnTo>
                      <a:lnTo>
                        <a:pt x="601" y="1574"/>
                      </a:lnTo>
                      <a:lnTo>
                        <a:pt x="650" y="1311"/>
                      </a:lnTo>
                      <a:lnTo>
                        <a:pt x="542" y="1552"/>
                      </a:lnTo>
                      <a:lnTo>
                        <a:pt x="607" y="1295"/>
                      </a:lnTo>
                      <a:lnTo>
                        <a:pt x="483" y="1531"/>
                      </a:lnTo>
                      <a:lnTo>
                        <a:pt x="564" y="1278"/>
                      </a:lnTo>
                      <a:lnTo>
                        <a:pt x="424" y="1504"/>
                      </a:lnTo>
                      <a:lnTo>
                        <a:pt x="526" y="1257"/>
                      </a:lnTo>
                      <a:lnTo>
                        <a:pt x="365" y="1472"/>
                      </a:lnTo>
                      <a:lnTo>
                        <a:pt x="494" y="1235"/>
                      </a:lnTo>
                      <a:lnTo>
                        <a:pt x="311" y="1434"/>
                      </a:lnTo>
                      <a:lnTo>
                        <a:pt x="456" y="1209"/>
                      </a:lnTo>
                      <a:lnTo>
                        <a:pt x="263" y="1391"/>
                      </a:lnTo>
                      <a:lnTo>
                        <a:pt x="424" y="1176"/>
                      </a:lnTo>
                      <a:lnTo>
                        <a:pt x="215" y="1348"/>
                      </a:lnTo>
                      <a:lnTo>
                        <a:pt x="397" y="1150"/>
                      </a:lnTo>
                      <a:lnTo>
                        <a:pt x="172" y="1295"/>
                      </a:lnTo>
                      <a:lnTo>
                        <a:pt x="370" y="1112"/>
                      </a:lnTo>
                      <a:lnTo>
                        <a:pt x="134" y="1246"/>
                      </a:lnTo>
                      <a:lnTo>
                        <a:pt x="343" y="1080"/>
                      </a:lnTo>
                      <a:lnTo>
                        <a:pt x="102" y="1187"/>
                      </a:lnTo>
                      <a:lnTo>
                        <a:pt x="322" y="1042"/>
                      </a:lnTo>
                      <a:lnTo>
                        <a:pt x="70" y="1128"/>
                      </a:lnTo>
                      <a:lnTo>
                        <a:pt x="306" y="999"/>
                      </a:lnTo>
                      <a:lnTo>
                        <a:pt x="48" y="1069"/>
                      </a:lnTo>
                      <a:lnTo>
                        <a:pt x="290" y="962"/>
                      </a:lnTo>
                      <a:lnTo>
                        <a:pt x="27" y="1010"/>
                      </a:lnTo>
                      <a:lnTo>
                        <a:pt x="279" y="919"/>
                      </a:lnTo>
                      <a:lnTo>
                        <a:pt x="11" y="945"/>
                      </a:lnTo>
                      <a:lnTo>
                        <a:pt x="268" y="876"/>
                      </a:lnTo>
                      <a:lnTo>
                        <a:pt x="5" y="881"/>
                      </a:lnTo>
                      <a:lnTo>
                        <a:pt x="268" y="833"/>
                      </a:lnTo>
                      <a:lnTo>
                        <a:pt x="0" y="817"/>
                      </a:lnTo>
                      <a:lnTo>
                        <a:pt x="263" y="790"/>
                      </a:lnTo>
                      <a:lnTo>
                        <a:pt x="0" y="752"/>
                      </a:lnTo>
                      <a:lnTo>
                        <a:pt x="268" y="747"/>
                      </a:lnTo>
                      <a:lnTo>
                        <a:pt x="5" y="688"/>
                      </a:lnTo>
                      <a:lnTo>
                        <a:pt x="274" y="704"/>
                      </a:lnTo>
                      <a:lnTo>
                        <a:pt x="21" y="623"/>
                      </a:lnTo>
                      <a:lnTo>
                        <a:pt x="284" y="661"/>
                      </a:lnTo>
                      <a:lnTo>
                        <a:pt x="37" y="559"/>
                      </a:lnTo>
                      <a:lnTo>
                        <a:pt x="295" y="618"/>
                      </a:lnTo>
                      <a:lnTo>
                        <a:pt x="59" y="500"/>
                      </a:lnTo>
                      <a:lnTo>
                        <a:pt x="311" y="580"/>
                      </a:lnTo>
                      <a:lnTo>
                        <a:pt x="86" y="441"/>
                      </a:lnTo>
                      <a:lnTo>
                        <a:pt x="333" y="537"/>
                      </a:lnTo>
                      <a:lnTo>
                        <a:pt x="118" y="382"/>
                      </a:lnTo>
                      <a:lnTo>
                        <a:pt x="354" y="505"/>
                      </a:lnTo>
                      <a:lnTo>
                        <a:pt x="155" y="328"/>
                      </a:lnTo>
                      <a:lnTo>
                        <a:pt x="381" y="468"/>
                      </a:lnTo>
                      <a:lnTo>
                        <a:pt x="193" y="274"/>
                      </a:lnTo>
                      <a:lnTo>
                        <a:pt x="408" y="435"/>
                      </a:lnTo>
                      <a:lnTo>
                        <a:pt x="236" y="231"/>
                      </a:lnTo>
                      <a:lnTo>
                        <a:pt x="440" y="403"/>
                      </a:lnTo>
                      <a:lnTo>
                        <a:pt x="284" y="188"/>
                      </a:lnTo>
                      <a:lnTo>
                        <a:pt x="472" y="376"/>
                      </a:lnTo>
                      <a:lnTo>
                        <a:pt x="338" y="145"/>
                      </a:lnTo>
                      <a:lnTo>
                        <a:pt x="510" y="349"/>
                      </a:lnTo>
                      <a:lnTo>
                        <a:pt x="392" y="113"/>
                      </a:lnTo>
                      <a:lnTo>
                        <a:pt x="547" y="328"/>
                      </a:lnTo>
                      <a:lnTo>
                        <a:pt x="451" y="81"/>
                      </a:lnTo>
                      <a:lnTo>
                        <a:pt x="585" y="312"/>
                      </a:lnTo>
                      <a:lnTo>
                        <a:pt x="510" y="54"/>
                      </a:lnTo>
                      <a:lnTo>
                        <a:pt x="628" y="296"/>
                      </a:lnTo>
                      <a:lnTo>
                        <a:pt x="574" y="33"/>
                      </a:lnTo>
                      <a:lnTo>
                        <a:pt x="666" y="285"/>
                      </a:lnTo>
                      <a:lnTo>
                        <a:pt x="633" y="17"/>
                      </a:lnTo>
                      <a:lnTo>
                        <a:pt x="709" y="274"/>
                      </a:lnTo>
                      <a:lnTo>
                        <a:pt x="698" y="6"/>
                      </a:lnTo>
                      <a:lnTo>
                        <a:pt x="752" y="269"/>
                      </a:lnTo>
                      <a:lnTo>
                        <a:pt x="762" y="0"/>
                      </a:lnTo>
                      <a:lnTo>
                        <a:pt x="795" y="269"/>
                      </a:lnTo>
                      <a:close/>
                    </a:path>
                  </a:pathLst>
                </a:custGeom>
                <a:solidFill>
                  <a:srgbClr val="F83C2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9230" name="Group 14"/>
              <p:cNvGrpSpPr>
                <a:grpSpLocks/>
              </p:cNvGrpSpPr>
              <p:nvPr userDrawn="1"/>
            </p:nvGrpSpPr>
            <p:grpSpPr bwMode="auto">
              <a:xfrm>
                <a:off x="2290" y="1595"/>
                <a:ext cx="1179" cy="1134"/>
                <a:chOff x="3043" y="2753"/>
                <a:chExt cx="830" cy="831"/>
              </a:xfrm>
            </p:grpSpPr>
            <p:sp>
              <p:nvSpPr>
                <p:cNvPr id="9231" name="Freeform 15"/>
                <p:cNvSpPr>
                  <a:spLocks/>
                </p:cNvSpPr>
                <p:nvPr userDrawn="1"/>
              </p:nvSpPr>
              <p:spPr bwMode="auto">
                <a:xfrm>
                  <a:off x="3101" y="2812"/>
                  <a:ext cx="456" cy="455"/>
                </a:xfrm>
                <a:custGeom>
                  <a:avLst/>
                  <a:gdLst>
                    <a:gd name="T0" fmla="*/ 388 w 456"/>
                    <a:gd name="T1" fmla="*/ 68 h 455"/>
                    <a:gd name="T2" fmla="*/ 418 w 456"/>
                    <a:gd name="T3" fmla="*/ 103 h 455"/>
                    <a:gd name="T4" fmla="*/ 439 w 456"/>
                    <a:gd name="T5" fmla="*/ 142 h 455"/>
                    <a:gd name="T6" fmla="*/ 451 w 456"/>
                    <a:gd name="T7" fmla="*/ 185 h 455"/>
                    <a:gd name="T8" fmla="*/ 456 w 456"/>
                    <a:gd name="T9" fmla="*/ 228 h 455"/>
                    <a:gd name="T10" fmla="*/ 451 w 456"/>
                    <a:gd name="T11" fmla="*/ 272 h 455"/>
                    <a:gd name="T12" fmla="*/ 439 w 456"/>
                    <a:gd name="T13" fmla="*/ 314 h 455"/>
                    <a:gd name="T14" fmla="*/ 418 w 456"/>
                    <a:gd name="T15" fmla="*/ 353 h 455"/>
                    <a:gd name="T16" fmla="*/ 388 w 456"/>
                    <a:gd name="T17" fmla="*/ 389 h 455"/>
                    <a:gd name="T18" fmla="*/ 371 w 456"/>
                    <a:gd name="T19" fmla="*/ 405 h 455"/>
                    <a:gd name="T20" fmla="*/ 353 w 456"/>
                    <a:gd name="T21" fmla="*/ 418 h 455"/>
                    <a:gd name="T22" fmla="*/ 333 w 456"/>
                    <a:gd name="T23" fmla="*/ 430 h 455"/>
                    <a:gd name="T24" fmla="*/ 314 w 456"/>
                    <a:gd name="T25" fmla="*/ 439 h 455"/>
                    <a:gd name="T26" fmla="*/ 292 w 456"/>
                    <a:gd name="T27" fmla="*/ 446 h 455"/>
                    <a:gd name="T28" fmla="*/ 272 w 456"/>
                    <a:gd name="T29" fmla="*/ 452 h 455"/>
                    <a:gd name="T30" fmla="*/ 250 w 456"/>
                    <a:gd name="T31" fmla="*/ 455 h 455"/>
                    <a:gd name="T32" fmla="*/ 228 w 456"/>
                    <a:gd name="T33" fmla="*/ 455 h 455"/>
                    <a:gd name="T34" fmla="*/ 206 w 456"/>
                    <a:gd name="T35" fmla="*/ 455 h 455"/>
                    <a:gd name="T36" fmla="*/ 185 w 456"/>
                    <a:gd name="T37" fmla="*/ 452 h 455"/>
                    <a:gd name="T38" fmla="*/ 163 w 456"/>
                    <a:gd name="T39" fmla="*/ 446 h 455"/>
                    <a:gd name="T40" fmla="*/ 142 w 456"/>
                    <a:gd name="T41" fmla="*/ 439 h 455"/>
                    <a:gd name="T42" fmla="*/ 122 w 456"/>
                    <a:gd name="T43" fmla="*/ 430 h 455"/>
                    <a:gd name="T44" fmla="*/ 102 w 456"/>
                    <a:gd name="T45" fmla="*/ 418 h 455"/>
                    <a:gd name="T46" fmla="*/ 84 w 456"/>
                    <a:gd name="T47" fmla="*/ 405 h 455"/>
                    <a:gd name="T48" fmla="*/ 67 w 456"/>
                    <a:gd name="T49" fmla="*/ 389 h 455"/>
                    <a:gd name="T50" fmla="*/ 37 w 456"/>
                    <a:gd name="T51" fmla="*/ 353 h 455"/>
                    <a:gd name="T52" fmla="*/ 16 w 456"/>
                    <a:gd name="T53" fmla="*/ 314 h 455"/>
                    <a:gd name="T54" fmla="*/ 4 w 456"/>
                    <a:gd name="T55" fmla="*/ 272 h 455"/>
                    <a:gd name="T56" fmla="*/ 0 w 456"/>
                    <a:gd name="T57" fmla="*/ 228 h 455"/>
                    <a:gd name="T58" fmla="*/ 4 w 456"/>
                    <a:gd name="T59" fmla="*/ 185 h 455"/>
                    <a:gd name="T60" fmla="*/ 16 w 456"/>
                    <a:gd name="T61" fmla="*/ 142 h 455"/>
                    <a:gd name="T62" fmla="*/ 37 w 456"/>
                    <a:gd name="T63" fmla="*/ 103 h 455"/>
                    <a:gd name="T64" fmla="*/ 67 w 456"/>
                    <a:gd name="T65" fmla="*/ 68 h 455"/>
                    <a:gd name="T66" fmla="*/ 84 w 456"/>
                    <a:gd name="T67" fmla="*/ 52 h 455"/>
                    <a:gd name="T68" fmla="*/ 102 w 456"/>
                    <a:gd name="T69" fmla="*/ 38 h 455"/>
                    <a:gd name="T70" fmla="*/ 122 w 456"/>
                    <a:gd name="T71" fmla="*/ 27 h 455"/>
                    <a:gd name="T72" fmla="*/ 142 w 456"/>
                    <a:gd name="T73" fmla="*/ 18 h 455"/>
                    <a:gd name="T74" fmla="*/ 163 w 456"/>
                    <a:gd name="T75" fmla="*/ 11 h 455"/>
                    <a:gd name="T76" fmla="*/ 185 w 456"/>
                    <a:gd name="T77" fmla="*/ 5 h 455"/>
                    <a:gd name="T78" fmla="*/ 206 w 456"/>
                    <a:gd name="T79" fmla="*/ 2 h 455"/>
                    <a:gd name="T80" fmla="*/ 228 w 456"/>
                    <a:gd name="T81" fmla="*/ 0 h 455"/>
                    <a:gd name="T82" fmla="*/ 250 w 456"/>
                    <a:gd name="T83" fmla="*/ 2 h 455"/>
                    <a:gd name="T84" fmla="*/ 272 w 456"/>
                    <a:gd name="T85" fmla="*/ 5 h 455"/>
                    <a:gd name="T86" fmla="*/ 292 w 456"/>
                    <a:gd name="T87" fmla="*/ 11 h 455"/>
                    <a:gd name="T88" fmla="*/ 314 w 456"/>
                    <a:gd name="T89" fmla="*/ 18 h 455"/>
                    <a:gd name="T90" fmla="*/ 333 w 456"/>
                    <a:gd name="T91" fmla="*/ 27 h 455"/>
                    <a:gd name="T92" fmla="*/ 353 w 456"/>
                    <a:gd name="T93" fmla="*/ 38 h 455"/>
                    <a:gd name="T94" fmla="*/ 371 w 456"/>
                    <a:gd name="T95" fmla="*/ 52 h 455"/>
                    <a:gd name="T96" fmla="*/ 388 w 456"/>
                    <a:gd name="T97" fmla="*/ 68 h 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6" h="455">
                      <a:moveTo>
                        <a:pt x="388" y="68"/>
                      </a:moveTo>
                      <a:lnTo>
                        <a:pt x="418" y="103"/>
                      </a:lnTo>
                      <a:lnTo>
                        <a:pt x="439" y="142"/>
                      </a:lnTo>
                      <a:lnTo>
                        <a:pt x="451" y="185"/>
                      </a:lnTo>
                      <a:lnTo>
                        <a:pt x="456" y="228"/>
                      </a:lnTo>
                      <a:lnTo>
                        <a:pt x="451" y="272"/>
                      </a:lnTo>
                      <a:lnTo>
                        <a:pt x="439" y="314"/>
                      </a:lnTo>
                      <a:lnTo>
                        <a:pt x="418" y="353"/>
                      </a:lnTo>
                      <a:lnTo>
                        <a:pt x="388" y="389"/>
                      </a:lnTo>
                      <a:lnTo>
                        <a:pt x="371" y="405"/>
                      </a:lnTo>
                      <a:lnTo>
                        <a:pt x="353" y="418"/>
                      </a:lnTo>
                      <a:lnTo>
                        <a:pt x="333" y="430"/>
                      </a:lnTo>
                      <a:lnTo>
                        <a:pt x="314" y="439"/>
                      </a:lnTo>
                      <a:lnTo>
                        <a:pt x="292" y="446"/>
                      </a:lnTo>
                      <a:lnTo>
                        <a:pt x="272" y="452"/>
                      </a:lnTo>
                      <a:lnTo>
                        <a:pt x="250" y="455"/>
                      </a:lnTo>
                      <a:lnTo>
                        <a:pt x="228" y="455"/>
                      </a:lnTo>
                      <a:lnTo>
                        <a:pt x="206" y="455"/>
                      </a:lnTo>
                      <a:lnTo>
                        <a:pt x="185" y="452"/>
                      </a:lnTo>
                      <a:lnTo>
                        <a:pt x="163" y="446"/>
                      </a:lnTo>
                      <a:lnTo>
                        <a:pt x="142" y="439"/>
                      </a:lnTo>
                      <a:lnTo>
                        <a:pt x="122" y="430"/>
                      </a:lnTo>
                      <a:lnTo>
                        <a:pt x="102" y="418"/>
                      </a:lnTo>
                      <a:lnTo>
                        <a:pt x="84" y="405"/>
                      </a:lnTo>
                      <a:lnTo>
                        <a:pt x="67" y="389"/>
                      </a:lnTo>
                      <a:lnTo>
                        <a:pt x="37" y="353"/>
                      </a:lnTo>
                      <a:lnTo>
                        <a:pt x="16" y="314"/>
                      </a:lnTo>
                      <a:lnTo>
                        <a:pt x="4" y="272"/>
                      </a:lnTo>
                      <a:lnTo>
                        <a:pt x="0" y="228"/>
                      </a:lnTo>
                      <a:lnTo>
                        <a:pt x="4" y="185"/>
                      </a:lnTo>
                      <a:lnTo>
                        <a:pt x="16" y="142"/>
                      </a:lnTo>
                      <a:lnTo>
                        <a:pt x="37" y="103"/>
                      </a:lnTo>
                      <a:lnTo>
                        <a:pt x="67" y="68"/>
                      </a:lnTo>
                      <a:lnTo>
                        <a:pt x="84" y="52"/>
                      </a:lnTo>
                      <a:lnTo>
                        <a:pt x="102" y="38"/>
                      </a:lnTo>
                      <a:lnTo>
                        <a:pt x="122" y="27"/>
                      </a:lnTo>
                      <a:lnTo>
                        <a:pt x="142" y="18"/>
                      </a:lnTo>
                      <a:lnTo>
                        <a:pt x="163" y="11"/>
                      </a:lnTo>
                      <a:lnTo>
                        <a:pt x="185" y="5"/>
                      </a:lnTo>
                      <a:lnTo>
                        <a:pt x="206" y="2"/>
                      </a:lnTo>
                      <a:lnTo>
                        <a:pt x="228" y="0"/>
                      </a:lnTo>
                      <a:lnTo>
                        <a:pt x="250" y="2"/>
                      </a:lnTo>
                      <a:lnTo>
                        <a:pt x="272" y="5"/>
                      </a:lnTo>
                      <a:lnTo>
                        <a:pt x="292" y="11"/>
                      </a:lnTo>
                      <a:lnTo>
                        <a:pt x="314" y="18"/>
                      </a:lnTo>
                      <a:lnTo>
                        <a:pt x="333" y="27"/>
                      </a:lnTo>
                      <a:lnTo>
                        <a:pt x="353" y="38"/>
                      </a:lnTo>
                      <a:lnTo>
                        <a:pt x="371" y="52"/>
                      </a:lnTo>
                      <a:lnTo>
                        <a:pt x="388" y="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2" name="Freeform 16"/>
                <p:cNvSpPr>
                  <a:spLocks/>
                </p:cNvSpPr>
                <p:nvPr userDrawn="1"/>
              </p:nvSpPr>
              <p:spPr bwMode="auto">
                <a:xfrm>
                  <a:off x="3043" y="2753"/>
                  <a:ext cx="572" cy="574"/>
                </a:xfrm>
                <a:custGeom>
                  <a:avLst/>
                  <a:gdLst>
                    <a:gd name="T0" fmla="*/ 84 w 572"/>
                    <a:gd name="T1" fmla="*/ 85 h 574"/>
                    <a:gd name="T2" fmla="*/ 47 w 572"/>
                    <a:gd name="T3" fmla="*/ 129 h 574"/>
                    <a:gd name="T4" fmla="*/ 21 w 572"/>
                    <a:gd name="T5" fmla="*/ 180 h 574"/>
                    <a:gd name="T6" fmla="*/ 5 w 572"/>
                    <a:gd name="T7" fmla="*/ 232 h 574"/>
                    <a:gd name="T8" fmla="*/ 0 w 572"/>
                    <a:gd name="T9" fmla="*/ 287 h 574"/>
                    <a:gd name="T10" fmla="*/ 5 w 572"/>
                    <a:gd name="T11" fmla="*/ 342 h 574"/>
                    <a:gd name="T12" fmla="*/ 21 w 572"/>
                    <a:gd name="T13" fmla="*/ 395 h 574"/>
                    <a:gd name="T14" fmla="*/ 47 w 572"/>
                    <a:gd name="T15" fmla="*/ 445 h 574"/>
                    <a:gd name="T16" fmla="*/ 84 w 572"/>
                    <a:gd name="T17" fmla="*/ 490 h 574"/>
                    <a:gd name="T18" fmla="*/ 105 w 572"/>
                    <a:gd name="T19" fmla="*/ 509 h 574"/>
                    <a:gd name="T20" fmla="*/ 128 w 572"/>
                    <a:gd name="T21" fmla="*/ 527 h 574"/>
                    <a:gd name="T22" fmla="*/ 152 w 572"/>
                    <a:gd name="T23" fmla="*/ 541 h 574"/>
                    <a:gd name="T24" fmla="*/ 179 w 572"/>
                    <a:gd name="T25" fmla="*/ 553 h 574"/>
                    <a:gd name="T26" fmla="*/ 205 w 572"/>
                    <a:gd name="T27" fmla="*/ 562 h 574"/>
                    <a:gd name="T28" fmla="*/ 231 w 572"/>
                    <a:gd name="T29" fmla="*/ 569 h 574"/>
                    <a:gd name="T30" fmla="*/ 259 w 572"/>
                    <a:gd name="T31" fmla="*/ 572 h 574"/>
                    <a:gd name="T32" fmla="*/ 286 w 572"/>
                    <a:gd name="T33" fmla="*/ 574 h 574"/>
                    <a:gd name="T34" fmla="*/ 314 w 572"/>
                    <a:gd name="T35" fmla="*/ 572 h 574"/>
                    <a:gd name="T36" fmla="*/ 341 w 572"/>
                    <a:gd name="T37" fmla="*/ 569 h 574"/>
                    <a:gd name="T38" fmla="*/ 367 w 572"/>
                    <a:gd name="T39" fmla="*/ 562 h 574"/>
                    <a:gd name="T40" fmla="*/ 394 w 572"/>
                    <a:gd name="T41" fmla="*/ 553 h 574"/>
                    <a:gd name="T42" fmla="*/ 419 w 572"/>
                    <a:gd name="T43" fmla="*/ 541 h 574"/>
                    <a:gd name="T44" fmla="*/ 443 w 572"/>
                    <a:gd name="T45" fmla="*/ 527 h 574"/>
                    <a:gd name="T46" fmla="*/ 466 w 572"/>
                    <a:gd name="T47" fmla="*/ 509 h 574"/>
                    <a:gd name="T48" fmla="*/ 488 w 572"/>
                    <a:gd name="T49" fmla="*/ 490 h 574"/>
                    <a:gd name="T50" fmla="*/ 524 w 572"/>
                    <a:gd name="T51" fmla="*/ 445 h 574"/>
                    <a:gd name="T52" fmla="*/ 550 w 572"/>
                    <a:gd name="T53" fmla="*/ 395 h 574"/>
                    <a:gd name="T54" fmla="*/ 566 w 572"/>
                    <a:gd name="T55" fmla="*/ 342 h 574"/>
                    <a:gd name="T56" fmla="*/ 572 w 572"/>
                    <a:gd name="T57" fmla="*/ 287 h 574"/>
                    <a:gd name="T58" fmla="*/ 566 w 572"/>
                    <a:gd name="T59" fmla="*/ 232 h 574"/>
                    <a:gd name="T60" fmla="*/ 550 w 572"/>
                    <a:gd name="T61" fmla="*/ 180 h 574"/>
                    <a:gd name="T62" fmla="*/ 524 w 572"/>
                    <a:gd name="T63" fmla="*/ 129 h 574"/>
                    <a:gd name="T64" fmla="*/ 488 w 572"/>
                    <a:gd name="T65" fmla="*/ 85 h 574"/>
                    <a:gd name="T66" fmla="*/ 488 w 572"/>
                    <a:gd name="T67" fmla="*/ 85 h 574"/>
                    <a:gd name="T68" fmla="*/ 466 w 572"/>
                    <a:gd name="T69" fmla="*/ 65 h 574"/>
                    <a:gd name="T70" fmla="*/ 443 w 572"/>
                    <a:gd name="T71" fmla="*/ 48 h 574"/>
                    <a:gd name="T72" fmla="*/ 419 w 572"/>
                    <a:gd name="T73" fmla="*/ 33 h 574"/>
                    <a:gd name="T74" fmla="*/ 394 w 572"/>
                    <a:gd name="T75" fmla="*/ 22 h 574"/>
                    <a:gd name="T76" fmla="*/ 367 w 572"/>
                    <a:gd name="T77" fmla="*/ 12 h 574"/>
                    <a:gd name="T78" fmla="*/ 341 w 572"/>
                    <a:gd name="T79" fmla="*/ 6 h 574"/>
                    <a:gd name="T80" fmla="*/ 314 w 572"/>
                    <a:gd name="T81" fmla="*/ 2 h 574"/>
                    <a:gd name="T82" fmla="*/ 286 w 572"/>
                    <a:gd name="T83" fmla="*/ 0 h 574"/>
                    <a:gd name="T84" fmla="*/ 259 w 572"/>
                    <a:gd name="T85" fmla="*/ 2 h 574"/>
                    <a:gd name="T86" fmla="*/ 231 w 572"/>
                    <a:gd name="T87" fmla="*/ 6 h 574"/>
                    <a:gd name="T88" fmla="*/ 205 w 572"/>
                    <a:gd name="T89" fmla="*/ 12 h 574"/>
                    <a:gd name="T90" fmla="*/ 179 w 572"/>
                    <a:gd name="T91" fmla="*/ 22 h 574"/>
                    <a:gd name="T92" fmla="*/ 152 w 572"/>
                    <a:gd name="T93" fmla="*/ 33 h 574"/>
                    <a:gd name="T94" fmla="*/ 128 w 572"/>
                    <a:gd name="T95" fmla="*/ 48 h 574"/>
                    <a:gd name="T96" fmla="*/ 105 w 572"/>
                    <a:gd name="T97" fmla="*/ 65 h 574"/>
                    <a:gd name="T98" fmla="*/ 84 w 572"/>
                    <a:gd name="T99" fmla="*/ 85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2" h="574">
                      <a:moveTo>
                        <a:pt x="84" y="85"/>
                      </a:moveTo>
                      <a:lnTo>
                        <a:pt x="47" y="129"/>
                      </a:lnTo>
                      <a:lnTo>
                        <a:pt x="21" y="180"/>
                      </a:lnTo>
                      <a:lnTo>
                        <a:pt x="5" y="232"/>
                      </a:lnTo>
                      <a:lnTo>
                        <a:pt x="0" y="287"/>
                      </a:lnTo>
                      <a:lnTo>
                        <a:pt x="5" y="342"/>
                      </a:lnTo>
                      <a:lnTo>
                        <a:pt x="21" y="395"/>
                      </a:lnTo>
                      <a:lnTo>
                        <a:pt x="47" y="445"/>
                      </a:lnTo>
                      <a:lnTo>
                        <a:pt x="84" y="490"/>
                      </a:lnTo>
                      <a:lnTo>
                        <a:pt x="105" y="509"/>
                      </a:lnTo>
                      <a:lnTo>
                        <a:pt x="128" y="527"/>
                      </a:lnTo>
                      <a:lnTo>
                        <a:pt x="152" y="541"/>
                      </a:lnTo>
                      <a:lnTo>
                        <a:pt x="179" y="553"/>
                      </a:lnTo>
                      <a:lnTo>
                        <a:pt x="205" y="562"/>
                      </a:lnTo>
                      <a:lnTo>
                        <a:pt x="231" y="569"/>
                      </a:lnTo>
                      <a:lnTo>
                        <a:pt x="259" y="572"/>
                      </a:lnTo>
                      <a:lnTo>
                        <a:pt x="286" y="574"/>
                      </a:lnTo>
                      <a:lnTo>
                        <a:pt x="314" y="572"/>
                      </a:lnTo>
                      <a:lnTo>
                        <a:pt x="341" y="569"/>
                      </a:lnTo>
                      <a:lnTo>
                        <a:pt x="367" y="562"/>
                      </a:lnTo>
                      <a:lnTo>
                        <a:pt x="394" y="553"/>
                      </a:lnTo>
                      <a:lnTo>
                        <a:pt x="419" y="541"/>
                      </a:lnTo>
                      <a:lnTo>
                        <a:pt x="443" y="527"/>
                      </a:lnTo>
                      <a:lnTo>
                        <a:pt x="466" y="509"/>
                      </a:lnTo>
                      <a:lnTo>
                        <a:pt x="488" y="490"/>
                      </a:lnTo>
                      <a:lnTo>
                        <a:pt x="524" y="445"/>
                      </a:lnTo>
                      <a:lnTo>
                        <a:pt x="550" y="395"/>
                      </a:lnTo>
                      <a:lnTo>
                        <a:pt x="566" y="342"/>
                      </a:lnTo>
                      <a:lnTo>
                        <a:pt x="572" y="287"/>
                      </a:lnTo>
                      <a:lnTo>
                        <a:pt x="566" y="232"/>
                      </a:lnTo>
                      <a:lnTo>
                        <a:pt x="550" y="180"/>
                      </a:lnTo>
                      <a:lnTo>
                        <a:pt x="524" y="129"/>
                      </a:lnTo>
                      <a:lnTo>
                        <a:pt x="488" y="85"/>
                      </a:lnTo>
                      <a:lnTo>
                        <a:pt x="488" y="85"/>
                      </a:lnTo>
                      <a:lnTo>
                        <a:pt x="466" y="65"/>
                      </a:lnTo>
                      <a:lnTo>
                        <a:pt x="443" y="48"/>
                      </a:lnTo>
                      <a:lnTo>
                        <a:pt x="419" y="33"/>
                      </a:lnTo>
                      <a:lnTo>
                        <a:pt x="394" y="22"/>
                      </a:lnTo>
                      <a:lnTo>
                        <a:pt x="367" y="12"/>
                      </a:lnTo>
                      <a:lnTo>
                        <a:pt x="341" y="6"/>
                      </a:lnTo>
                      <a:lnTo>
                        <a:pt x="314" y="2"/>
                      </a:lnTo>
                      <a:lnTo>
                        <a:pt x="286" y="0"/>
                      </a:lnTo>
                      <a:lnTo>
                        <a:pt x="259" y="2"/>
                      </a:lnTo>
                      <a:lnTo>
                        <a:pt x="231" y="6"/>
                      </a:lnTo>
                      <a:lnTo>
                        <a:pt x="205" y="12"/>
                      </a:lnTo>
                      <a:lnTo>
                        <a:pt x="179" y="22"/>
                      </a:lnTo>
                      <a:lnTo>
                        <a:pt x="152" y="33"/>
                      </a:lnTo>
                      <a:lnTo>
                        <a:pt x="128" y="48"/>
                      </a:lnTo>
                      <a:lnTo>
                        <a:pt x="105" y="65"/>
                      </a:lnTo>
                      <a:lnTo>
                        <a:pt x="84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3" name="Freeform 17"/>
                <p:cNvSpPr>
                  <a:spLocks/>
                </p:cNvSpPr>
                <p:nvPr userDrawn="1"/>
              </p:nvSpPr>
              <p:spPr bwMode="auto">
                <a:xfrm>
                  <a:off x="3074" y="2786"/>
                  <a:ext cx="509" cy="508"/>
                </a:xfrm>
                <a:custGeom>
                  <a:avLst/>
                  <a:gdLst>
                    <a:gd name="T0" fmla="*/ 74 w 509"/>
                    <a:gd name="T1" fmla="*/ 434 h 508"/>
                    <a:gd name="T2" fmla="*/ 41 w 509"/>
                    <a:gd name="T3" fmla="*/ 394 h 508"/>
                    <a:gd name="T4" fmla="*/ 18 w 509"/>
                    <a:gd name="T5" fmla="*/ 350 h 508"/>
                    <a:gd name="T6" fmla="*/ 5 w 509"/>
                    <a:gd name="T7" fmla="*/ 303 h 508"/>
                    <a:gd name="T8" fmla="*/ 0 w 509"/>
                    <a:gd name="T9" fmla="*/ 254 h 508"/>
                    <a:gd name="T10" fmla="*/ 5 w 509"/>
                    <a:gd name="T11" fmla="*/ 206 h 508"/>
                    <a:gd name="T12" fmla="*/ 18 w 509"/>
                    <a:gd name="T13" fmla="*/ 159 h 508"/>
                    <a:gd name="T14" fmla="*/ 41 w 509"/>
                    <a:gd name="T15" fmla="*/ 115 h 508"/>
                    <a:gd name="T16" fmla="*/ 74 w 509"/>
                    <a:gd name="T17" fmla="*/ 74 h 508"/>
                    <a:gd name="T18" fmla="*/ 94 w 509"/>
                    <a:gd name="T19" fmla="*/ 57 h 508"/>
                    <a:gd name="T20" fmla="*/ 114 w 509"/>
                    <a:gd name="T21" fmla="*/ 41 h 508"/>
                    <a:gd name="T22" fmla="*/ 136 w 509"/>
                    <a:gd name="T23" fmla="*/ 29 h 508"/>
                    <a:gd name="T24" fmla="*/ 159 w 509"/>
                    <a:gd name="T25" fmla="*/ 18 h 508"/>
                    <a:gd name="T26" fmla="*/ 182 w 509"/>
                    <a:gd name="T27" fmla="*/ 10 h 508"/>
                    <a:gd name="T28" fmla="*/ 206 w 509"/>
                    <a:gd name="T29" fmla="*/ 5 h 508"/>
                    <a:gd name="T30" fmla="*/ 230 w 509"/>
                    <a:gd name="T31" fmla="*/ 1 h 508"/>
                    <a:gd name="T32" fmla="*/ 255 w 509"/>
                    <a:gd name="T33" fmla="*/ 0 h 508"/>
                    <a:gd name="T34" fmla="*/ 279 w 509"/>
                    <a:gd name="T35" fmla="*/ 1 h 508"/>
                    <a:gd name="T36" fmla="*/ 303 w 509"/>
                    <a:gd name="T37" fmla="*/ 5 h 508"/>
                    <a:gd name="T38" fmla="*/ 327 w 509"/>
                    <a:gd name="T39" fmla="*/ 10 h 508"/>
                    <a:gd name="T40" fmla="*/ 351 w 509"/>
                    <a:gd name="T41" fmla="*/ 18 h 508"/>
                    <a:gd name="T42" fmla="*/ 373 w 509"/>
                    <a:gd name="T43" fmla="*/ 29 h 508"/>
                    <a:gd name="T44" fmla="*/ 395 w 509"/>
                    <a:gd name="T45" fmla="*/ 41 h 508"/>
                    <a:gd name="T46" fmla="*/ 415 w 509"/>
                    <a:gd name="T47" fmla="*/ 57 h 508"/>
                    <a:gd name="T48" fmla="*/ 435 w 509"/>
                    <a:gd name="T49" fmla="*/ 74 h 508"/>
                    <a:gd name="T50" fmla="*/ 435 w 509"/>
                    <a:gd name="T51" fmla="*/ 74 h 508"/>
                    <a:gd name="T52" fmla="*/ 468 w 509"/>
                    <a:gd name="T53" fmla="*/ 115 h 508"/>
                    <a:gd name="T54" fmla="*/ 491 w 509"/>
                    <a:gd name="T55" fmla="*/ 159 h 508"/>
                    <a:gd name="T56" fmla="*/ 505 w 509"/>
                    <a:gd name="T57" fmla="*/ 206 h 508"/>
                    <a:gd name="T58" fmla="*/ 509 w 509"/>
                    <a:gd name="T59" fmla="*/ 254 h 508"/>
                    <a:gd name="T60" fmla="*/ 505 w 509"/>
                    <a:gd name="T61" fmla="*/ 303 h 508"/>
                    <a:gd name="T62" fmla="*/ 491 w 509"/>
                    <a:gd name="T63" fmla="*/ 350 h 508"/>
                    <a:gd name="T64" fmla="*/ 468 w 509"/>
                    <a:gd name="T65" fmla="*/ 394 h 508"/>
                    <a:gd name="T66" fmla="*/ 435 w 509"/>
                    <a:gd name="T67" fmla="*/ 434 h 508"/>
                    <a:gd name="T68" fmla="*/ 415 w 509"/>
                    <a:gd name="T69" fmla="*/ 451 h 508"/>
                    <a:gd name="T70" fmla="*/ 395 w 509"/>
                    <a:gd name="T71" fmla="*/ 467 h 508"/>
                    <a:gd name="T72" fmla="*/ 373 w 509"/>
                    <a:gd name="T73" fmla="*/ 480 h 508"/>
                    <a:gd name="T74" fmla="*/ 351 w 509"/>
                    <a:gd name="T75" fmla="*/ 490 h 508"/>
                    <a:gd name="T76" fmla="*/ 327 w 509"/>
                    <a:gd name="T77" fmla="*/ 498 h 508"/>
                    <a:gd name="T78" fmla="*/ 303 w 509"/>
                    <a:gd name="T79" fmla="*/ 504 h 508"/>
                    <a:gd name="T80" fmla="*/ 279 w 509"/>
                    <a:gd name="T81" fmla="*/ 507 h 508"/>
                    <a:gd name="T82" fmla="*/ 255 w 509"/>
                    <a:gd name="T83" fmla="*/ 508 h 508"/>
                    <a:gd name="T84" fmla="*/ 230 w 509"/>
                    <a:gd name="T85" fmla="*/ 507 h 508"/>
                    <a:gd name="T86" fmla="*/ 206 w 509"/>
                    <a:gd name="T87" fmla="*/ 504 h 508"/>
                    <a:gd name="T88" fmla="*/ 182 w 509"/>
                    <a:gd name="T89" fmla="*/ 498 h 508"/>
                    <a:gd name="T90" fmla="*/ 159 w 509"/>
                    <a:gd name="T91" fmla="*/ 490 h 508"/>
                    <a:gd name="T92" fmla="*/ 136 w 509"/>
                    <a:gd name="T93" fmla="*/ 480 h 508"/>
                    <a:gd name="T94" fmla="*/ 114 w 509"/>
                    <a:gd name="T95" fmla="*/ 467 h 508"/>
                    <a:gd name="T96" fmla="*/ 94 w 509"/>
                    <a:gd name="T97" fmla="*/ 451 h 508"/>
                    <a:gd name="T98" fmla="*/ 74 w 509"/>
                    <a:gd name="T99" fmla="*/ 434 h 5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09" h="508">
                      <a:moveTo>
                        <a:pt x="74" y="434"/>
                      </a:moveTo>
                      <a:lnTo>
                        <a:pt x="41" y="394"/>
                      </a:lnTo>
                      <a:lnTo>
                        <a:pt x="18" y="350"/>
                      </a:lnTo>
                      <a:lnTo>
                        <a:pt x="5" y="303"/>
                      </a:lnTo>
                      <a:lnTo>
                        <a:pt x="0" y="254"/>
                      </a:lnTo>
                      <a:lnTo>
                        <a:pt x="5" y="206"/>
                      </a:lnTo>
                      <a:lnTo>
                        <a:pt x="18" y="159"/>
                      </a:lnTo>
                      <a:lnTo>
                        <a:pt x="41" y="115"/>
                      </a:lnTo>
                      <a:lnTo>
                        <a:pt x="74" y="74"/>
                      </a:lnTo>
                      <a:lnTo>
                        <a:pt x="94" y="57"/>
                      </a:lnTo>
                      <a:lnTo>
                        <a:pt x="114" y="41"/>
                      </a:lnTo>
                      <a:lnTo>
                        <a:pt x="136" y="29"/>
                      </a:lnTo>
                      <a:lnTo>
                        <a:pt x="159" y="18"/>
                      </a:lnTo>
                      <a:lnTo>
                        <a:pt x="182" y="10"/>
                      </a:lnTo>
                      <a:lnTo>
                        <a:pt x="206" y="5"/>
                      </a:lnTo>
                      <a:lnTo>
                        <a:pt x="230" y="1"/>
                      </a:lnTo>
                      <a:lnTo>
                        <a:pt x="255" y="0"/>
                      </a:lnTo>
                      <a:lnTo>
                        <a:pt x="279" y="1"/>
                      </a:lnTo>
                      <a:lnTo>
                        <a:pt x="303" y="5"/>
                      </a:lnTo>
                      <a:lnTo>
                        <a:pt x="327" y="10"/>
                      </a:lnTo>
                      <a:lnTo>
                        <a:pt x="351" y="18"/>
                      </a:lnTo>
                      <a:lnTo>
                        <a:pt x="373" y="29"/>
                      </a:lnTo>
                      <a:lnTo>
                        <a:pt x="395" y="41"/>
                      </a:lnTo>
                      <a:lnTo>
                        <a:pt x="415" y="57"/>
                      </a:lnTo>
                      <a:lnTo>
                        <a:pt x="435" y="74"/>
                      </a:lnTo>
                      <a:lnTo>
                        <a:pt x="435" y="74"/>
                      </a:lnTo>
                      <a:lnTo>
                        <a:pt x="468" y="115"/>
                      </a:lnTo>
                      <a:lnTo>
                        <a:pt x="491" y="159"/>
                      </a:lnTo>
                      <a:lnTo>
                        <a:pt x="505" y="206"/>
                      </a:lnTo>
                      <a:lnTo>
                        <a:pt x="509" y="254"/>
                      </a:lnTo>
                      <a:lnTo>
                        <a:pt x="505" y="303"/>
                      </a:lnTo>
                      <a:lnTo>
                        <a:pt x="491" y="350"/>
                      </a:lnTo>
                      <a:lnTo>
                        <a:pt x="468" y="394"/>
                      </a:lnTo>
                      <a:lnTo>
                        <a:pt x="435" y="434"/>
                      </a:lnTo>
                      <a:lnTo>
                        <a:pt x="415" y="451"/>
                      </a:lnTo>
                      <a:lnTo>
                        <a:pt x="395" y="467"/>
                      </a:lnTo>
                      <a:lnTo>
                        <a:pt x="373" y="480"/>
                      </a:lnTo>
                      <a:lnTo>
                        <a:pt x="351" y="490"/>
                      </a:lnTo>
                      <a:lnTo>
                        <a:pt x="327" y="498"/>
                      </a:lnTo>
                      <a:lnTo>
                        <a:pt x="303" y="504"/>
                      </a:lnTo>
                      <a:lnTo>
                        <a:pt x="279" y="507"/>
                      </a:lnTo>
                      <a:lnTo>
                        <a:pt x="255" y="508"/>
                      </a:lnTo>
                      <a:lnTo>
                        <a:pt x="230" y="507"/>
                      </a:lnTo>
                      <a:lnTo>
                        <a:pt x="206" y="504"/>
                      </a:lnTo>
                      <a:lnTo>
                        <a:pt x="182" y="498"/>
                      </a:lnTo>
                      <a:lnTo>
                        <a:pt x="159" y="490"/>
                      </a:lnTo>
                      <a:lnTo>
                        <a:pt x="136" y="480"/>
                      </a:lnTo>
                      <a:lnTo>
                        <a:pt x="114" y="467"/>
                      </a:lnTo>
                      <a:lnTo>
                        <a:pt x="94" y="451"/>
                      </a:lnTo>
                      <a:lnTo>
                        <a:pt x="74" y="434"/>
                      </a:lnTo>
                      <a:close/>
                    </a:path>
                  </a:pathLst>
                </a:custGeom>
                <a:solidFill>
                  <a:srgbClr val="F9DD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4" name="Freeform 18"/>
                <p:cNvSpPr>
                  <a:spLocks/>
                </p:cNvSpPr>
                <p:nvPr userDrawn="1"/>
              </p:nvSpPr>
              <p:spPr bwMode="auto">
                <a:xfrm>
                  <a:off x="3101" y="2811"/>
                  <a:ext cx="456" cy="457"/>
                </a:xfrm>
                <a:custGeom>
                  <a:avLst/>
                  <a:gdLst>
                    <a:gd name="T0" fmla="*/ 67 w 456"/>
                    <a:gd name="T1" fmla="*/ 68 h 457"/>
                    <a:gd name="T2" fmla="*/ 37 w 456"/>
                    <a:gd name="T3" fmla="*/ 103 h 457"/>
                    <a:gd name="T4" fmla="*/ 16 w 456"/>
                    <a:gd name="T5" fmla="*/ 143 h 457"/>
                    <a:gd name="T6" fmla="*/ 4 w 456"/>
                    <a:gd name="T7" fmla="*/ 186 h 457"/>
                    <a:gd name="T8" fmla="*/ 0 w 456"/>
                    <a:gd name="T9" fmla="*/ 229 h 457"/>
                    <a:gd name="T10" fmla="*/ 4 w 456"/>
                    <a:gd name="T11" fmla="*/ 274 h 457"/>
                    <a:gd name="T12" fmla="*/ 16 w 456"/>
                    <a:gd name="T13" fmla="*/ 315 h 457"/>
                    <a:gd name="T14" fmla="*/ 37 w 456"/>
                    <a:gd name="T15" fmla="*/ 355 h 457"/>
                    <a:gd name="T16" fmla="*/ 67 w 456"/>
                    <a:gd name="T17" fmla="*/ 391 h 457"/>
                    <a:gd name="T18" fmla="*/ 84 w 456"/>
                    <a:gd name="T19" fmla="*/ 407 h 457"/>
                    <a:gd name="T20" fmla="*/ 102 w 456"/>
                    <a:gd name="T21" fmla="*/ 420 h 457"/>
                    <a:gd name="T22" fmla="*/ 122 w 456"/>
                    <a:gd name="T23" fmla="*/ 432 h 457"/>
                    <a:gd name="T24" fmla="*/ 142 w 456"/>
                    <a:gd name="T25" fmla="*/ 441 h 457"/>
                    <a:gd name="T26" fmla="*/ 163 w 456"/>
                    <a:gd name="T27" fmla="*/ 448 h 457"/>
                    <a:gd name="T28" fmla="*/ 185 w 456"/>
                    <a:gd name="T29" fmla="*/ 454 h 457"/>
                    <a:gd name="T30" fmla="*/ 206 w 456"/>
                    <a:gd name="T31" fmla="*/ 457 h 457"/>
                    <a:gd name="T32" fmla="*/ 228 w 456"/>
                    <a:gd name="T33" fmla="*/ 457 h 457"/>
                    <a:gd name="T34" fmla="*/ 250 w 456"/>
                    <a:gd name="T35" fmla="*/ 457 h 457"/>
                    <a:gd name="T36" fmla="*/ 272 w 456"/>
                    <a:gd name="T37" fmla="*/ 454 h 457"/>
                    <a:gd name="T38" fmla="*/ 292 w 456"/>
                    <a:gd name="T39" fmla="*/ 448 h 457"/>
                    <a:gd name="T40" fmla="*/ 314 w 456"/>
                    <a:gd name="T41" fmla="*/ 441 h 457"/>
                    <a:gd name="T42" fmla="*/ 333 w 456"/>
                    <a:gd name="T43" fmla="*/ 432 h 457"/>
                    <a:gd name="T44" fmla="*/ 353 w 456"/>
                    <a:gd name="T45" fmla="*/ 420 h 457"/>
                    <a:gd name="T46" fmla="*/ 371 w 456"/>
                    <a:gd name="T47" fmla="*/ 407 h 457"/>
                    <a:gd name="T48" fmla="*/ 388 w 456"/>
                    <a:gd name="T49" fmla="*/ 391 h 457"/>
                    <a:gd name="T50" fmla="*/ 418 w 456"/>
                    <a:gd name="T51" fmla="*/ 355 h 457"/>
                    <a:gd name="T52" fmla="*/ 439 w 456"/>
                    <a:gd name="T53" fmla="*/ 315 h 457"/>
                    <a:gd name="T54" fmla="*/ 451 w 456"/>
                    <a:gd name="T55" fmla="*/ 274 h 457"/>
                    <a:gd name="T56" fmla="*/ 456 w 456"/>
                    <a:gd name="T57" fmla="*/ 229 h 457"/>
                    <a:gd name="T58" fmla="*/ 451 w 456"/>
                    <a:gd name="T59" fmla="*/ 186 h 457"/>
                    <a:gd name="T60" fmla="*/ 439 w 456"/>
                    <a:gd name="T61" fmla="*/ 143 h 457"/>
                    <a:gd name="T62" fmla="*/ 418 w 456"/>
                    <a:gd name="T63" fmla="*/ 103 h 457"/>
                    <a:gd name="T64" fmla="*/ 388 w 456"/>
                    <a:gd name="T65" fmla="*/ 68 h 457"/>
                    <a:gd name="T66" fmla="*/ 388 w 456"/>
                    <a:gd name="T67" fmla="*/ 68 h 457"/>
                    <a:gd name="T68" fmla="*/ 371 w 456"/>
                    <a:gd name="T69" fmla="*/ 52 h 457"/>
                    <a:gd name="T70" fmla="*/ 353 w 456"/>
                    <a:gd name="T71" fmla="*/ 38 h 457"/>
                    <a:gd name="T72" fmla="*/ 333 w 456"/>
                    <a:gd name="T73" fmla="*/ 27 h 457"/>
                    <a:gd name="T74" fmla="*/ 314 w 456"/>
                    <a:gd name="T75" fmla="*/ 17 h 457"/>
                    <a:gd name="T76" fmla="*/ 292 w 456"/>
                    <a:gd name="T77" fmla="*/ 11 h 457"/>
                    <a:gd name="T78" fmla="*/ 272 w 456"/>
                    <a:gd name="T79" fmla="*/ 5 h 457"/>
                    <a:gd name="T80" fmla="*/ 250 w 456"/>
                    <a:gd name="T81" fmla="*/ 1 h 457"/>
                    <a:gd name="T82" fmla="*/ 228 w 456"/>
                    <a:gd name="T83" fmla="*/ 0 h 457"/>
                    <a:gd name="T84" fmla="*/ 206 w 456"/>
                    <a:gd name="T85" fmla="*/ 1 h 457"/>
                    <a:gd name="T86" fmla="*/ 185 w 456"/>
                    <a:gd name="T87" fmla="*/ 5 h 457"/>
                    <a:gd name="T88" fmla="*/ 163 w 456"/>
                    <a:gd name="T89" fmla="*/ 11 h 457"/>
                    <a:gd name="T90" fmla="*/ 142 w 456"/>
                    <a:gd name="T91" fmla="*/ 17 h 457"/>
                    <a:gd name="T92" fmla="*/ 122 w 456"/>
                    <a:gd name="T93" fmla="*/ 27 h 457"/>
                    <a:gd name="T94" fmla="*/ 102 w 456"/>
                    <a:gd name="T95" fmla="*/ 38 h 457"/>
                    <a:gd name="T96" fmla="*/ 84 w 456"/>
                    <a:gd name="T97" fmla="*/ 52 h 457"/>
                    <a:gd name="T98" fmla="*/ 67 w 456"/>
                    <a:gd name="T99" fmla="*/ 68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456" h="457">
                      <a:moveTo>
                        <a:pt x="67" y="68"/>
                      </a:moveTo>
                      <a:lnTo>
                        <a:pt x="37" y="103"/>
                      </a:lnTo>
                      <a:lnTo>
                        <a:pt x="16" y="143"/>
                      </a:lnTo>
                      <a:lnTo>
                        <a:pt x="4" y="186"/>
                      </a:lnTo>
                      <a:lnTo>
                        <a:pt x="0" y="229"/>
                      </a:lnTo>
                      <a:lnTo>
                        <a:pt x="4" y="274"/>
                      </a:lnTo>
                      <a:lnTo>
                        <a:pt x="16" y="315"/>
                      </a:lnTo>
                      <a:lnTo>
                        <a:pt x="37" y="355"/>
                      </a:lnTo>
                      <a:lnTo>
                        <a:pt x="67" y="391"/>
                      </a:lnTo>
                      <a:lnTo>
                        <a:pt x="84" y="407"/>
                      </a:lnTo>
                      <a:lnTo>
                        <a:pt x="102" y="420"/>
                      </a:lnTo>
                      <a:lnTo>
                        <a:pt x="122" y="432"/>
                      </a:lnTo>
                      <a:lnTo>
                        <a:pt x="142" y="441"/>
                      </a:lnTo>
                      <a:lnTo>
                        <a:pt x="163" y="448"/>
                      </a:lnTo>
                      <a:lnTo>
                        <a:pt x="185" y="454"/>
                      </a:lnTo>
                      <a:lnTo>
                        <a:pt x="206" y="457"/>
                      </a:lnTo>
                      <a:lnTo>
                        <a:pt x="228" y="457"/>
                      </a:lnTo>
                      <a:lnTo>
                        <a:pt x="250" y="457"/>
                      </a:lnTo>
                      <a:lnTo>
                        <a:pt x="272" y="454"/>
                      </a:lnTo>
                      <a:lnTo>
                        <a:pt x="292" y="448"/>
                      </a:lnTo>
                      <a:lnTo>
                        <a:pt x="314" y="441"/>
                      </a:lnTo>
                      <a:lnTo>
                        <a:pt x="333" y="432"/>
                      </a:lnTo>
                      <a:lnTo>
                        <a:pt x="353" y="420"/>
                      </a:lnTo>
                      <a:lnTo>
                        <a:pt x="371" y="407"/>
                      </a:lnTo>
                      <a:lnTo>
                        <a:pt x="388" y="391"/>
                      </a:lnTo>
                      <a:lnTo>
                        <a:pt x="418" y="355"/>
                      </a:lnTo>
                      <a:lnTo>
                        <a:pt x="439" y="315"/>
                      </a:lnTo>
                      <a:lnTo>
                        <a:pt x="451" y="274"/>
                      </a:lnTo>
                      <a:lnTo>
                        <a:pt x="456" y="229"/>
                      </a:lnTo>
                      <a:lnTo>
                        <a:pt x="451" y="186"/>
                      </a:lnTo>
                      <a:lnTo>
                        <a:pt x="439" y="143"/>
                      </a:lnTo>
                      <a:lnTo>
                        <a:pt x="418" y="103"/>
                      </a:lnTo>
                      <a:lnTo>
                        <a:pt x="388" y="68"/>
                      </a:lnTo>
                      <a:lnTo>
                        <a:pt x="388" y="68"/>
                      </a:lnTo>
                      <a:lnTo>
                        <a:pt x="371" y="52"/>
                      </a:lnTo>
                      <a:lnTo>
                        <a:pt x="353" y="38"/>
                      </a:lnTo>
                      <a:lnTo>
                        <a:pt x="333" y="27"/>
                      </a:lnTo>
                      <a:lnTo>
                        <a:pt x="314" y="17"/>
                      </a:lnTo>
                      <a:lnTo>
                        <a:pt x="292" y="11"/>
                      </a:lnTo>
                      <a:lnTo>
                        <a:pt x="272" y="5"/>
                      </a:lnTo>
                      <a:lnTo>
                        <a:pt x="250" y="1"/>
                      </a:lnTo>
                      <a:lnTo>
                        <a:pt x="228" y="0"/>
                      </a:lnTo>
                      <a:lnTo>
                        <a:pt x="206" y="1"/>
                      </a:lnTo>
                      <a:lnTo>
                        <a:pt x="185" y="5"/>
                      </a:lnTo>
                      <a:lnTo>
                        <a:pt x="163" y="11"/>
                      </a:lnTo>
                      <a:lnTo>
                        <a:pt x="142" y="17"/>
                      </a:lnTo>
                      <a:lnTo>
                        <a:pt x="122" y="27"/>
                      </a:lnTo>
                      <a:lnTo>
                        <a:pt x="102" y="38"/>
                      </a:lnTo>
                      <a:lnTo>
                        <a:pt x="84" y="52"/>
                      </a:lnTo>
                      <a:lnTo>
                        <a:pt x="67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5" name="Freeform 19"/>
                <p:cNvSpPr>
                  <a:spLocks/>
                </p:cNvSpPr>
                <p:nvPr userDrawn="1"/>
              </p:nvSpPr>
              <p:spPr bwMode="auto">
                <a:xfrm>
                  <a:off x="3115" y="2827"/>
                  <a:ext cx="426" cy="426"/>
                </a:xfrm>
                <a:custGeom>
                  <a:avLst/>
                  <a:gdLst>
                    <a:gd name="T0" fmla="*/ 63 w 426"/>
                    <a:gd name="T1" fmla="*/ 363 h 426"/>
                    <a:gd name="T2" fmla="*/ 36 w 426"/>
                    <a:gd name="T3" fmla="*/ 330 h 426"/>
                    <a:gd name="T4" fmla="*/ 16 w 426"/>
                    <a:gd name="T5" fmla="*/ 293 h 426"/>
                    <a:gd name="T6" fmla="*/ 5 w 426"/>
                    <a:gd name="T7" fmla="*/ 254 h 426"/>
                    <a:gd name="T8" fmla="*/ 0 w 426"/>
                    <a:gd name="T9" fmla="*/ 213 h 426"/>
                    <a:gd name="T10" fmla="*/ 5 w 426"/>
                    <a:gd name="T11" fmla="*/ 173 h 426"/>
                    <a:gd name="T12" fmla="*/ 16 w 426"/>
                    <a:gd name="T13" fmla="*/ 133 h 426"/>
                    <a:gd name="T14" fmla="*/ 36 w 426"/>
                    <a:gd name="T15" fmla="*/ 96 h 426"/>
                    <a:gd name="T16" fmla="*/ 63 w 426"/>
                    <a:gd name="T17" fmla="*/ 63 h 426"/>
                    <a:gd name="T18" fmla="*/ 79 w 426"/>
                    <a:gd name="T19" fmla="*/ 48 h 426"/>
                    <a:gd name="T20" fmla="*/ 96 w 426"/>
                    <a:gd name="T21" fmla="*/ 36 h 426"/>
                    <a:gd name="T22" fmla="*/ 115 w 426"/>
                    <a:gd name="T23" fmla="*/ 25 h 426"/>
                    <a:gd name="T24" fmla="*/ 134 w 426"/>
                    <a:gd name="T25" fmla="*/ 16 h 426"/>
                    <a:gd name="T26" fmla="*/ 153 w 426"/>
                    <a:gd name="T27" fmla="*/ 9 h 426"/>
                    <a:gd name="T28" fmla="*/ 173 w 426"/>
                    <a:gd name="T29" fmla="*/ 5 h 426"/>
                    <a:gd name="T30" fmla="*/ 194 w 426"/>
                    <a:gd name="T31" fmla="*/ 1 h 426"/>
                    <a:gd name="T32" fmla="*/ 214 w 426"/>
                    <a:gd name="T33" fmla="*/ 0 h 426"/>
                    <a:gd name="T34" fmla="*/ 235 w 426"/>
                    <a:gd name="T35" fmla="*/ 1 h 426"/>
                    <a:gd name="T36" fmla="*/ 254 w 426"/>
                    <a:gd name="T37" fmla="*/ 5 h 426"/>
                    <a:gd name="T38" fmla="*/ 275 w 426"/>
                    <a:gd name="T39" fmla="*/ 9 h 426"/>
                    <a:gd name="T40" fmla="*/ 294 w 426"/>
                    <a:gd name="T41" fmla="*/ 16 h 426"/>
                    <a:gd name="T42" fmla="*/ 313 w 426"/>
                    <a:gd name="T43" fmla="*/ 25 h 426"/>
                    <a:gd name="T44" fmla="*/ 331 w 426"/>
                    <a:gd name="T45" fmla="*/ 36 h 426"/>
                    <a:gd name="T46" fmla="*/ 348 w 426"/>
                    <a:gd name="T47" fmla="*/ 48 h 426"/>
                    <a:gd name="T48" fmla="*/ 364 w 426"/>
                    <a:gd name="T49" fmla="*/ 63 h 426"/>
                    <a:gd name="T50" fmla="*/ 379 w 426"/>
                    <a:gd name="T51" fmla="*/ 79 h 426"/>
                    <a:gd name="T52" fmla="*/ 392 w 426"/>
                    <a:gd name="T53" fmla="*/ 96 h 426"/>
                    <a:gd name="T54" fmla="*/ 402 w 426"/>
                    <a:gd name="T55" fmla="*/ 115 h 426"/>
                    <a:gd name="T56" fmla="*/ 411 w 426"/>
                    <a:gd name="T57" fmla="*/ 133 h 426"/>
                    <a:gd name="T58" fmla="*/ 417 w 426"/>
                    <a:gd name="T59" fmla="*/ 153 h 426"/>
                    <a:gd name="T60" fmla="*/ 422 w 426"/>
                    <a:gd name="T61" fmla="*/ 173 h 426"/>
                    <a:gd name="T62" fmla="*/ 425 w 426"/>
                    <a:gd name="T63" fmla="*/ 193 h 426"/>
                    <a:gd name="T64" fmla="*/ 426 w 426"/>
                    <a:gd name="T65" fmla="*/ 213 h 426"/>
                    <a:gd name="T66" fmla="*/ 425 w 426"/>
                    <a:gd name="T67" fmla="*/ 234 h 426"/>
                    <a:gd name="T68" fmla="*/ 422 w 426"/>
                    <a:gd name="T69" fmla="*/ 254 h 426"/>
                    <a:gd name="T70" fmla="*/ 417 w 426"/>
                    <a:gd name="T71" fmla="*/ 274 h 426"/>
                    <a:gd name="T72" fmla="*/ 411 w 426"/>
                    <a:gd name="T73" fmla="*/ 293 h 426"/>
                    <a:gd name="T74" fmla="*/ 402 w 426"/>
                    <a:gd name="T75" fmla="*/ 312 h 426"/>
                    <a:gd name="T76" fmla="*/ 392 w 426"/>
                    <a:gd name="T77" fmla="*/ 330 h 426"/>
                    <a:gd name="T78" fmla="*/ 379 w 426"/>
                    <a:gd name="T79" fmla="*/ 347 h 426"/>
                    <a:gd name="T80" fmla="*/ 364 w 426"/>
                    <a:gd name="T81" fmla="*/ 363 h 426"/>
                    <a:gd name="T82" fmla="*/ 348 w 426"/>
                    <a:gd name="T83" fmla="*/ 378 h 426"/>
                    <a:gd name="T84" fmla="*/ 331 w 426"/>
                    <a:gd name="T85" fmla="*/ 391 h 426"/>
                    <a:gd name="T86" fmla="*/ 313 w 426"/>
                    <a:gd name="T87" fmla="*/ 401 h 426"/>
                    <a:gd name="T88" fmla="*/ 294 w 426"/>
                    <a:gd name="T89" fmla="*/ 410 h 426"/>
                    <a:gd name="T90" fmla="*/ 275 w 426"/>
                    <a:gd name="T91" fmla="*/ 417 h 426"/>
                    <a:gd name="T92" fmla="*/ 254 w 426"/>
                    <a:gd name="T93" fmla="*/ 422 h 426"/>
                    <a:gd name="T94" fmla="*/ 235 w 426"/>
                    <a:gd name="T95" fmla="*/ 425 h 426"/>
                    <a:gd name="T96" fmla="*/ 214 w 426"/>
                    <a:gd name="T97" fmla="*/ 426 h 426"/>
                    <a:gd name="T98" fmla="*/ 194 w 426"/>
                    <a:gd name="T99" fmla="*/ 425 h 426"/>
                    <a:gd name="T100" fmla="*/ 173 w 426"/>
                    <a:gd name="T101" fmla="*/ 422 h 426"/>
                    <a:gd name="T102" fmla="*/ 153 w 426"/>
                    <a:gd name="T103" fmla="*/ 417 h 426"/>
                    <a:gd name="T104" fmla="*/ 134 w 426"/>
                    <a:gd name="T105" fmla="*/ 410 h 426"/>
                    <a:gd name="T106" fmla="*/ 115 w 426"/>
                    <a:gd name="T107" fmla="*/ 401 h 426"/>
                    <a:gd name="T108" fmla="*/ 96 w 426"/>
                    <a:gd name="T109" fmla="*/ 391 h 426"/>
                    <a:gd name="T110" fmla="*/ 79 w 426"/>
                    <a:gd name="T111" fmla="*/ 378 h 426"/>
                    <a:gd name="T112" fmla="*/ 63 w 426"/>
                    <a:gd name="T113" fmla="*/ 363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26" h="426">
                      <a:moveTo>
                        <a:pt x="63" y="363"/>
                      </a:moveTo>
                      <a:lnTo>
                        <a:pt x="36" y="330"/>
                      </a:lnTo>
                      <a:lnTo>
                        <a:pt x="16" y="293"/>
                      </a:lnTo>
                      <a:lnTo>
                        <a:pt x="5" y="254"/>
                      </a:lnTo>
                      <a:lnTo>
                        <a:pt x="0" y="213"/>
                      </a:lnTo>
                      <a:lnTo>
                        <a:pt x="5" y="173"/>
                      </a:lnTo>
                      <a:lnTo>
                        <a:pt x="16" y="133"/>
                      </a:lnTo>
                      <a:lnTo>
                        <a:pt x="36" y="96"/>
                      </a:lnTo>
                      <a:lnTo>
                        <a:pt x="63" y="63"/>
                      </a:lnTo>
                      <a:lnTo>
                        <a:pt x="79" y="48"/>
                      </a:lnTo>
                      <a:lnTo>
                        <a:pt x="96" y="36"/>
                      </a:lnTo>
                      <a:lnTo>
                        <a:pt x="115" y="25"/>
                      </a:lnTo>
                      <a:lnTo>
                        <a:pt x="134" y="16"/>
                      </a:lnTo>
                      <a:lnTo>
                        <a:pt x="153" y="9"/>
                      </a:lnTo>
                      <a:lnTo>
                        <a:pt x="173" y="5"/>
                      </a:lnTo>
                      <a:lnTo>
                        <a:pt x="194" y="1"/>
                      </a:lnTo>
                      <a:lnTo>
                        <a:pt x="214" y="0"/>
                      </a:lnTo>
                      <a:lnTo>
                        <a:pt x="235" y="1"/>
                      </a:lnTo>
                      <a:lnTo>
                        <a:pt x="254" y="5"/>
                      </a:lnTo>
                      <a:lnTo>
                        <a:pt x="275" y="9"/>
                      </a:lnTo>
                      <a:lnTo>
                        <a:pt x="294" y="16"/>
                      </a:lnTo>
                      <a:lnTo>
                        <a:pt x="313" y="25"/>
                      </a:lnTo>
                      <a:lnTo>
                        <a:pt x="331" y="36"/>
                      </a:lnTo>
                      <a:lnTo>
                        <a:pt x="348" y="48"/>
                      </a:lnTo>
                      <a:lnTo>
                        <a:pt x="364" y="63"/>
                      </a:lnTo>
                      <a:lnTo>
                        <a:pt x="379" y="79"/>
                      </a:lnTo>
                      <a:lnTo>
                        <a:pt x="392" y="96"/>
                      </a:lnTo>
                      <a:lnTo>
                        <a:pt x="402" y="115"/>
                      </a:lnTo>
                      <a:lnTo>
                        <a:pt x="411" y="133"/>
                      </a:lnTo>
                      <a:lnTo>
                        <a:pt x="417" y="153"/>
                      </a:lnTo>
                      <a:lnTo>
                        <a:pt x="422" y="173"/>
                      </a:lnTo>
                      <a:lnTo>
                        <a:pt x="425" y="193"/>
                      </a:lnTo>
                      <a:lnTo>
                        <a:pt x="426" y="213"/>
                      </a:lnTo>
                      <a:lnTo>
                        <a:pt x="425" y="234"/>
                      </a:lnTo>
                      <a:lnTo>
                        <a:pt x="422" y="254"/>
                      </a:lnTo>
                      <a:lnTo>
                        <a:pt x="417" y="274"/>
                      </a:lnTo>
                      <a:lnTo>
                        <a:pt x="411" y="293"/>
                      </a:lnTo>
                      <a:lnTo>
                        <a:pt x="402" y="312"/>
                      </a:lnTo>
                      <a:lnTo>
                        <a:pt x="392" y="330"/>
                      </a:lnTo>
                      <a:lnTo>
                        <a:pt x="379" y="347"/>
                      </a:lnTo>
                      <a:lnTo>
                        <a:pt x="364" y="363"/>
                      </a:lnTo>
                      <a:lnTo>
                        <a:pt x="348" y="378"/>
                      </a:lnTo>
                      <a:lnTo>
                        <a:pt x="331" y="391"/>
                      </a:lnTo>
                      <a:lnTo>
                        <a:pt x="313" y="401"/>
                      </a:lnTo>
                      <a:lnTo>
                        <a:pt x="294" y="410"/>
                      </a:lnTo>
                      <a:lnTo>
                        <a:pt x="275" y="417"/>
                      </a:lnTo>
                      <a:lnTo>
                        <a:pt x="254" y="422"/>
                      </a:lnTo>
                      <a:lnTo>
                        <a:pt x="235" y="425"/>
                      </a:lnTo>
                      <a:lnTo>
                        <a:pt x="214" y="426"/>
                      </a:lnTo>
                      <a:lnTo>
                        <a:pt x="194" y="425"/>
                      </a:lnTo>
                      <a:lnTo>
                        <a:pt x="173" y="422"/>
                      </a:lnTo>
                      <a:lnTo>
                        <a:pt x="153" y="417"/>
                      </a:lnTo>
                      <a:lnTo>
                        <a:pt x="134" y="410"/>
                      </a:lnTo>
                      <a:lnTo>
                        <a:pt x="115" y="401"/>
                      </a:lnTo>
                      <a:lnTo>
                        <a:pt x="96" y="391"/>
                      </a:lnTo>
                      <a:lnTo>
                        <a:pt x="79" y="378"/>
                      </a:lnTo>
                      <a:lnTo>
                        <a:pt x="63" y="363"/>
                      </a:lnTo>
                      <a:close/>
                    </a:path>
                  </a:pathLst>
                </a:custGeom>
                <a:solidFill>
                  <a:srgbClr val="82F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6" name="Freeform 20"/>
                <p:cNvSpPr>
                  <a:spLocks/>
                </p:cNvSpPr>
                <p:nvPr userDrawn="1"/>
              </p:nvSpPr>
              <p:spPr bwMode="auto">
                <a:xfrm>
                  <a:off x="3492" y="3203"/>
                  <a:ext cx="87" cy="88"/>
                </a:xfrm>
                <a:custGeom>
                  <a:avLst/>
                  <a:gdLst>
                    <a:gd name="T0" fmla="*/ 87 w 87"/>
                    <a:gd name="T1" fmla="*/ 31 h 88"/>
                    <a:gd name="T2" fmla="*/ 29 w 87"/>
                    <a:gd name="T3" fmla="*/ 88 h 88"/>
                    <a:gd name="T4" fmla="*/ 0 w 87"/>
                    <a:gd name="T5" fmla="*/ 57 h 88"/>
                    <a:gd name="T6" fmla="*/ 57 w 87"/>
                    <a:gd name="T7" fmla="*/ 0 h 88"/>
                    <a:gd name="T8" fmla="*/ 87 w 87"/>
                    <a:gd name="T9" fmla="*/ 31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88">
                      <a:moveTo>
                        <a:pt x="87" y="31"/>
                      </a:moveTo>
                      <a:lnTo>
                        <a:pt x="29" y="88"/>
                      </a:lnTo>
                      <a:lnTo>
                        <a:pt x="0" y="57"/>
                      </a:lnTo>
                      <a:lnTo>
                        <a:pt x="57" y="0"/>
                      </a:lnTo>
                      <a:lnTo>
                        <a:pt x="87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7" name="Freeform 21"/>
                <p:cNvSpPr>
                  <a:spLocks/>
                </p:cNvSpPr>
                <p:nvPr userDrawn="1"/>
              </p:nvSpPr>
              <p:spPr bwMode="auto">
                <a:xfrm>
                  <a:off x="3489" y="3202"/>
                  <a:ext cx="384" cy="382"/>
                </a:xfrm>
                <a:custGeom>
                  <a:avLst/>
                  <a:gdLst>
                    <a:gd name="T0" fmla="*/ 88 w 384"/>
                    <a:gd name="T1" fmla="*/ 11 h 382"/>
                    <a:gd name="T2" fmla="*/ 0 w 384"/>
                    <a:gd name="T3" fmla="*/ 98 h 382"/>
                    <a:gd name="T4" fmla="*/ 284 w 384"/>
                    <a:gd name="T5" fmla="*/ 382 h 382"/>
                    <a:gd name="T6" fmla="*/ 384 w 384"/>
                    <a:gd name="T7" fmla="*/ 283 h 382"/>
                    <a:gd name="T8" fmla="*/ 100 w 384"/>
                    <a:gd name="T9" fmla="*/ 0 h 382"/>
                    <a:gd name="T10" fmla="*/ 88 w 384"/>
                    <a:gd name="T11" fmla="*/ 11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84" h="382">
                      <a:moveTo>
                        <a:pt x="88" y="11"/>
                      </a:moveTo>
                      <a:lnTo>
                        <a:pt x="0" y="98"/>
                      </a:lnTo>
                      <a:lnTo>
                        <a:pt x="284" y="382"/>
                      </a:lnTo>
                      <a:lnTo>
                        <a:pt x="384" y="283"/>
                      </a:lnTo>
                      <a:lnTo>
                        <a:pt x="100" y="0"/>
                      </a:lnTo>
                      <a:lnTo>
                        <a:pt x="8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3535" y="3246"/>
                  <a:ext cx="292" cy="293"/>
                </a:xfrm>
                <a:custGeom>
                  <a:avLst/>
                  <a:gdLst>
                    <a:gd name="T0" fmla="*/ 54 w 292"/>
                    <a:gd name="T1" fmla="*/ 0 h 293"/>
                    <a:gd name="T2" fmla="*/ 60 w 292"/>
                    <a:gd name="T3" fmla="*/ 6 h 293"/>
                    <a:gd name="T4" fmla="*/ 69 w 292"/>
                    <a:gd name="T5" fmla="*/ 15 h 293"/>
                    <a:gd name="T6" fmla="*/ 81 w 292"/>
                    <a:gd name="T7" fmla="*/ 28 h 293"/>
                    <a:gd name="T8" fmla="*/ 96 w 292"/>
                    <a:gd name="T9" fmla="*/ 43 h 293"/>
                    <a:gd name="T10" fmla="*/ 113 w 292"/>
                    <a:gd name="T11" fmla="*/ 60 h 293"/>
                    <a:gd name="T12" fmla="*/ 133 w 292"/>
                    <a:gd name="T13" fmla="*/ 79 h 293"/>
                    <a:gd name="T14" fmla="*/ 152 w 292"/>
                    <a:gd name="T15" fmla="*/ 99 h 293"/>
                    <a:gd name="T16" fmla="*/ 173 w 292"/>
                    <a:gd name="T17" fmla="*/ 119 h 293"/>
                    <a:gd name="T18" fmla="*/ 194 w 292"/>
                    <a:gd name="T19" fmla="*/ 140 h 293"/>
                    <a:gd name="T20" fmla="*/ 213 w 292"/>
                    <a:gd name="T21" fmla="*/ 160 h 293"/>
                    <a:gd name="T22" fmla="*/ 232 w 292"/>
                    <a:gd name="T23" fmla="*/ 179 h 293"/>
                    <a:gd name="T24" fmla="*/ 250 w 292"/>
                    <a:gd name="T25" fmla="*/ 196 h 293"/>
                    <a:gd name="T26" fmla="*/ 264 w 292"/>
                    <a:gd name="T27" fmla="*/ 211 h 293"/>
                    <a:gd name="T28" fmla="*/ 277 w 292"/>
                    <a:gd name="T29" fmla="*/ 224 h 293"/>
                    <a:gd name="T30" fmla="*/ 286 w 292"/>
                    <a:gd name="T31" fmla="*/ 233 h 293"/>
                    <a:gd name="T32" fmla="*/ 292 w 292"/>
                    <a:gd name="T33" fmla="*/ 239 h 293"/>
                    <a:gd name="T34" fmla="*/ 286 w 292"/>
                    <a:gd name="T35" fmla="*/ 244 h 293"/>
                    <a:gd name="T36" fmla="*/ 280 w 292"/>
                    <a:gd name="T37" fmla="*/ 251 h 293"/>
                    <a:gd name="T38" fmla="*/ 272 w 292"/>
                    <a:gd name="T39" fmla="*/ 258 h 293"/>
                    <a:gd name="T40" fmla="*/ 266 w 292"/>
                    <a:gd name="T41" fmla="*/ 266 h 293"/>
                    <a:gd name="T42" fmla="*/ 258 w 292"/>
                    <a:gd name="T43" fmla="*/ 274 h 293"/>
                    <a:gd name="T44" fmla="*/ 251 w 292"/>
                    <a:gd name="T45" fmla="*/ 281 h 293"/>
                    <a:gd name="T46" fmla="*/ 244 w 292"/>
                    <a:gd name="T47" fmla="*/ 288 h 293"/>
                    <a:gd name="T48" fmla="*/ 238 w 292"/>
                    <a:gd name="T49" fmla="*/ 293 h 293"/>
                    <a:gd name="T50" fmla="*/ 232 w 292"/>
                    <a:gd name="T51" fmla="*/ 288 h 293"/>
                    <a:gd name="T52" fmla="*/ 223 w 292"/>
                    <a:gd name="T53" fmla="*/ 279 h 293"/>
                    <a:gd name="T54" fmla="*/ 211 w 292"/>
                    <a:gd name="T55" fmla="*/ 266 h 293"/>
                    <a:gd name="T56" fmla="*/ 196 w 292"/>
                    <a:gd name="T57" fmla="*/ 251 h 293"/>
                    <a:gd name="T58" fmla="*/ 179 w 292"/>
                    <a:gd name="T59" fmla="*/ 234 h 293"/>
                    <a:gd name="T60" fmla="*/ 159 w 292"/>
                    <a:gd name="T61" fmla="*/ 214 h 293"/>
                    <a:gd name="T62" fmla="*/ 140 w 292"/>
                    <a:gd name="T63" fmla="*/ 195 h 293"/>
                    <a:gd name="T64" fmla="*/ 119 w 292"/>
                    <a:gd name="T65" fmla="*/ 174 h 293"/>
                    <a:gd name="T66" fmla="*/ 99 w 292"/>
                    <a:gd name="T67" fmla="*/ 154 h 293"/>
                    <a:gd name="T68" fmla="*/ 79 w 292"/>
                    <a:gd name="T69" fmla="*/ 134 h 293"/>
                    <a:gd name="T70" fmla="*/ 60 w 292"/>
                    <a:gd name="T71" fmla="*/ 115 h 293"/>
                    <a:gd name="T72" fmla="*/ 42 w 292"/>
                    <a:gd name="T73" fmla="*/ 98 h 293"/>
                    <a:gd name="T74" fmla="*/ 28 w 292"/>
                    <a:gd name="T75" fmla="*/ 83 h 293"/>
                    <a:gd name="T76" fmla="*/ 15 w 292"/>
                    <a:gd name="T77" fmla="*/ 69 h 293"/>
                    <a:gd name="T78" fmla="*/ 6 w 292"/>
                    <a:gd name="T79" fmla="*/ 60 h 293"/>
                    <a:gd name="T80" fmla="*/ 0 w 292"/>
                    <a:gd name="T81" fmla="*/ 54 h 293"/>
                    <a:gd name="T82" fmla="*/ 6 w 292"/>
                    <a:gd name="T83" fmla="*/ 48 h 293"/>
                    <a:gd name="T84" fmla="*/ 12 w 292"/>
                    <a:gd name="T85" fmla="*/ 43 h 293"/>
                    <a:gd name="T86" fmla="*/ 20 w 292"/>
                    <a:gd name="T87" fmla="*/ 35 h 293"/>
                    <a:gd name="T88" fmla="*/ 26 w 292"/>
                    <a:gd name="T89" fmla="*/ 28 h 293"/>
                    <a:gd name="T90" fmla="*/ 34 w 292"/>
                    <a:gd name="T91" fmla="*/ 20 h 293"/>
                    <a:gd name="T92" fmla="*/ 41 w 292"/>
                    <a:gd name="T93" fmla="*/ 13 h 293"/>
                    <a:gd name="T94" fmla="*/ 48 w 292"/>
                    <a:gd name="T95" fmla="*/ 6 h 293"/>
                    <a:gd name="T96" fmla="*/ 54 w 292"/>
                    <a:gd name="T97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92" h="293">
                      <a:moveTo>
                        <a:pt x="54" y="0"/>
                      </a:moveTo>
                      <a:lnTo>
                        <a:pt x="60" y="6"/>
                      </a:lnTo>
                      <a:lnTo>
                        <a:pt x="69" y="15"/>
                      </a:lnTo>
                      <a:lnTo>
                        <a:pt x="81" y="28"/>
                      </a:lnTo>
                      <a:lnTo>
                        <a:pt x="96" y="43"/>
                      </a:lnTo>
                      <a:lnTo>
                        <a:pt x="113" y="60"/>
                      </a:lnTo>
                      <a:lnTo>
                        <a:pt x="133" y="79"/>
                      </a:lnTo>
                      <a:lnTo>
                        <a:pt x="152" y="99"/>
                      </a:lnTo>
                      <a:lnTo>
                        <a:pt x="173" y="119"/>
                      </a:lnTo>
                      <a:lnTo>
                        <a:pt x="194" y="140"/>
                      </a:lnTo>
                      <a:lnTo>
                        <a:pt x="213" y="160"/>
                      </a:lnTo>
                      <a:lnTo>
                        <a:pt x="232" y="179"/>
                      </a:lnTo>
                      <a:lnTo>
                        <a:pt x="250" y="196"/>
                      </a:lnTo>
                      <a:lnTo>
                        <a:pt x="264" y="211"/>
                      </a:lnTo>
                      <a:lnTo>
                        <a:pt x="277" y="224"/>
                      </a:lnTo>
                      <a:lnTo>
                        <a:pt x="286" y="233"/>
                      </a:lnTo>
                      <a:lnTo>
                        <a:pt x="292" y="239"/>
                      </a:lnTo>
                      <a:lnTo>
                        <a:pt x="286" y="244"/>
                      </a:lnTo>
                      <a:lnTo>
                        <a:pt x="280" y="251"/>
                      </a:lnTo>
                      <a:lnTo>
                        <a:pt x="272" y="258"/>
                      </a:lnTo>
                      <a:lnTo>
                        <a:pt x="266" y="266"/>
                      </a:lnTo>
                      <a:lnTo>
                        <a:pt x="258" y="274"/>
                      </a:lnTo>
                      <a:lnTo>
                        <a:pt x="251" y="281"/>
                      </a:lnTo>
                      <a:lnTo>
                        <a:pt x="244" y="288"/>
                      </a:lnTo>
                      <a:lnTo>
                        <a:pt x="238" y="293"/>
                      </a:lnTo>
                      <a:lnTo>
                        <a:pt x="232" y="288"/>
                      </a:lnTo>
                      <a:lnTo>
                        <a:pt x="223" y="279"/>
                      </a:lnTo>
                      <a:lnTo>
                        <a:pt x="211" y="266"/>
                      </a:lnTo>
                      <a:lnTo>
                        <a:pt x="196" y="251"/>
                      </a:lnTo>
                      <a:lnTo>
                        <a:pt x="179" y="234"/>
                      </a:lnTo>
                      <a:lnTo>
                        <a:pt x="159" y="214"/>
                      </a:lnTo>
                      <a:lnTo>
                        <a:pt x="140" y="195"/>
                      </a:lnTo>
                      <a:lnTo>
                        <a:pt x="119" y="174"/>
                      </a:lnTo>
                      <a:lnTo>
                        <a:pt x="99" y="154"/>
                      </a:lnTo>
                      <a:lnTo>
                        <a:pt x="79" y="134"/>
                      </a:lnTo>
                      <a:lnTo>
                        <a:pt x="60" y="115"/>
                      </a:lnTo>
                      <a:lnTo>
                        <a:pt x="42" y="98"/>
                      </a:lnTo>
                      <a:lnTo>
                        <a:pt x="28" y="83"/>
                      </a:lnTo>
                      <a:lnTo>
                        <a:pt x="15" y="69"/>
                      </a:lnTo>
                      <a:lnTo>
                        <a:pt x="6" y="60"/>
                      </a:lnTo>
                      <a:lnTo>
                        <a:pt x="0" y="54"/>
                      </a:lnTo>
                      <a:lnTo>
                        <a:pt x="6" y="48"/>
                      </a:lnTo>
                      <a:lnTo>
                        <a:pt x="12" y="43"/>
                      </a:lnTo>
                      <a:lnTo>
                        <a:pt x="20" y="35"/>
                      </a:lnTo>
                      <a:lnTo>
                        <a:pt x="26" y="28"/>
                      </a:lnTo>
                      <a:lnTo>
                        <a:pt x="34" y="20"/>
                      </a:lnTo>
                      <a:lnTo>
                        <a:pt x="41" y="13"/>
                      </a:lnTo>
                      <a:lnTo>
                        <a:pt x="48" y="6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93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3576" y="3246"/>
                  <a:ext cx="251" cy="252"/>
                </a:xfrm>
                <a:custGeom>
                  <a:avLst/>
                  <a:gdLst>
                    <a:gd name="T0" fmla="*/ 238 w 251"/>
                    <a:gd name="T1" fmla="*/ 252 h 252"/>
                    <a:gd name="T2" fmla="*/ 242 w 251"/>
                    <a:gd name="T3" fmla="*/ 249 h 252"/>
                    <a:gd name="T4" fmla="*/ 245 w 251"/>
                    <a:gd name="T5" fmla="*/ 245 h 252"/>
                    <a:gd name="T6" fmla="*/ 249 w 251"/>
                    <a:gd name="T7" fmla="*/ 242 h 252"/>
                    <a:gd name="T8" fmla="*/ 251 w 251"/>
                    <a:gd name="T9" fmla="*/ 239 h 252"/>
                    <a:gd name="T10" fmla="*/ 245 w 251"/>
                    <a:gd name="T11" fmla="*/ 233 h 252"/>
                    <a:gd name="T12" fmla="*/ 236 w 251"/>
                    <a:gd name="T13" fmla="*/ 224 h 252"/>
                    <a:gd name="T14" fmla="*/ 223 w 251"/>
                    <a:gd name="T15" fmla="*/ 211 h 252"/>
                    <a:gd name="T16" fmla="*/ 209 w 251"/>
                    <a:gd name="T17" fmla="*/ 196 h 252"/>
                    <a:gd name="T18" fmla="*/ 191 w 251"/>
                    <a:gd name="T19" fmla="*/ 179 h 252"/>
                    <a:gd name="T20" fmla="*/ 172 w 251"/>
                    <a:gd name="T21" fmla="*/ 160 h 252"/>
                    <a:gd name="T22" fmla="*/ 153 w 251"/>
                    <a:gd name="T23" fmla="*/ 140 h 252"/>
                    <a:gd name="T24" fmla="*/ 132 w 251"/>
                    <a:gd name="T25" fmla="*/ 119 h 252"/>
                    <a:gd name="T26" fmla="*/ 111 w 251"/>
                    <a:gd name="T27" fmla="*/ 99 h 252"/>
                    <a:gd name="T28" fmla="*/ 92 w 251"/>
                    <a:gd name="T29" fmla="*/ 79 h 252"/>
                    <a:gd name="T30" fmla="*/ 72 w 251"/>
                    <a:gd name="T31" fmla="*/ 60 h 252"/>
                    <a:gd name="T32" fmla="*/ 55 w 251"/>
                    <a:gd name="T33" fmla="*/ 43 h 252"/>
                    <a:gd name="T34" fmla="*/ 40 w 251"/>
                    <a:gd name="T35" fmla="*/ 28 h 252"/>
                    <a:gd name="T36" fmla="*/ 28 w 251"/>
                    <a:gd name="T37" fmla="*/ 15 h 252"/>
                    <a:gd name="T38" fmla="*/ 19 w 251"/>
                    <a:gd name="T39" fmla="*/ 6 h 252"/>
                    <a:gd name="T40" fmla="*/ 13 w 251"/>
                    <a:gd name="T41" fmla="*/ 0 h 252"/>
                    <a:gd name="T42" fmla="*/ 0 w 251"/>
                    <a:gd name="T43" fmla="*/ 14 h 252"/>
                    <a:gd name="T44" fmla="*/ 9 w 251"/>
                    <a:gd name="T45" fmla="*/ 23 h 252"/>
                    <a:gd name="T46" fmla="*/ 21 w 251"/>
                    <a:gd name="T47" fmla="*/ 35 h 252"/>
                    <a:gd name="T48" fmla="*/ 33 w 251"/>
                    <a:gd name="T49" fmla="*/ 47 h 252"/>
                    <a:gd name="T50" fmla="*/ 48 w 251"/>
                    <a:gd name="T51" fmla="*/ 62 h 252"/>
                    <a:gd name="T52" fmla="*/ 64 w 251"/>
                    <a:gd name="T53" fmla="*/ 78 h 252"/>
                    <a:gd name="T54" fmla="*/ 80 w 251"/>
                    <a:gd name="T55" fmla="*/ 94 h 252"/>
                    <a:gd name="T56" fmla="*/ 99 w 251"/>
                    <a:gd name="T57" fmla="*/ 113 h 252"/>
                    <a:gd name="T58" fmla="*/ 116 w 251"/>
                    <a:gd name="T59" fmla="*/ 130 h 252"/>
                    <a:gd name="T60" fmla="*/ 134 w 251"/>
                    <a:gd name="T61" fmla="*/ 148 h 252"/>
                    <a:gd name="T62" fmla="*/ 153 w 251"/>
                    <a:gd name="T63" fmla="*/ 166 h 252"/>
                    <a:gd name="T64" fmla="*/ 170 w 251"/>
                    <a:gd name="T65" fmla="*/ 184 h 252"/>
                    <a:gd name="T66" fmla="*/ 186 w 251"/>
                    <a:gd name="T67" fmla="*/ 200 h 252"/>
                    <a:gd name="T68" fmla="*/ 202 w 251"/>
                    <a:gd name="T69" fmla="*/ 216 h 252"/>
                    <a:gd name="T70" fmla="*/ 215 w 251"/>
                    <a:gd name="T71" fmla="*/ 229 h 252"/>
                    <a:gd name="T72" fmla="*/ 228 w 251"/>
                    <a:gd name="T73" fmla="*/ 242 h 252"/>
                    <a:gd name="T74" fmla="*/ 238 w 251"/>
                    <a:gd name="T75" fmla="*/ 252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51" h="252">
                      <a:moveTo>
                        <a:pt x="238" y="252"/>
                      </a:moveTo>
                      <a:lnTo>
                        <a:pt x="242" y="249"/>
                      </a:lnTo>
                      <a:lnTo>
                        <a:pt x="245" y="245"/>
                      </a:lnTo>
                      <a:lnTo>
                        <a:pt x="249" y="242"/>
                      </a:lnTo>
                      <a:lnTo>
                        <a:pt x="251" y="239"/>
                      </a:lnTo>
                      <a:lnTo>
                        <a:pt x="245" y="233"/>
                      </a:lnTo>
                      <a:lnTo>
                        <a:pt x="236" y="224"/>
                      </a:lnTo>
                      <a:lnTo>
                        <a:pt x="223" y="211"/>
                      </a:lnTo>
                      <a:lnTo>
                        <a:pt x="209" y="196"/>
                      </a:lnTo>
                      <a:lnTo>
                        <a:pt x="191" y="179"/>
                      </a:lnTo>
                      <a:lnTo>
                        <a:pt x="172" y="160"/>
                      </a:lnTo>
                      <a:lnTo>
                        <a:pt x="153" y="140"/>
                      </a:lnTo>
                      <a:lnTo>
                        <a:pt x="132" y="119"/>
                      </a:lnTo>
                      <a:lnTo>
                        <a:pt x="111" y="99"/>
                      </a:lnTo>
                      <a:lnTo>
                        <a:pt x="92" y="79"/>
                      </a:lnTo>
                      <a:lnTo>
                        <a:pt x="72" y="60"/>
                      </a:lnTo>
                      <a:lnTo>
                        <a:pt x="55" y="43"/>
                      </a:lnTo>
                      <a:lnTo>
                        <a:pt x="40" y="28"/>
                      </a:lnTo>
                      <a:lnTo>
                        <a:pt x="28" y="15"/>
                      </a:lnTo>
                      <a:lnTo>
                        <a:pt x="19" y="6"/>
                      </a:ln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9" y="23"/>
                      </a:lnTo>
                      <a:lnTo>
                        <a:pt x="21" y="35"/>
                      </a:lnTo>
                      <a:lnTo>
                        <a:pt x="33" y="47"/>
                      </a:lnTo>
                      <a:lnTo>
                        <a:pt x="48" y="62"/>
                      </a:lnTo>
                      <a:lnTo>
                        <a:pt x="64" y="78"/>
                      </a:lnTo>
                      <a:lnTo>
                        <a:pt x="80" y="94"/>
                      </a:lnTo>
                      <a:lnTo>
                        <a:pt x="99" y="113"/>
                      </a:lnTo>
                      <a:lnTo>
                        <a:pt x="116" y="130"/>
                      </a:lnTo>
                      <a:lnTo>
                        <a:pt x="134" y="148"/>
                      </a:lnTo>
                      <a:lnTo>
                        <a:pt x="153" y="166"/>
                      </a:lnTo>
                      <a:lnTo>
                        <a:pt x="170" y="184"/>
                      </a:lnTo>
                      <a:lnTo>
                        <a:pt x="186" y="200"/>
                      </a:lnTo>
                      <a:lnTo>
                        <a:pt x="202" y="216"/>
                      </a:lnTo>
                      <a:lnTo>
                        <a:pt x="215" y="229"/>
                      </a:lnTo>
                      <a:lnTo>
                        <a:pt x="228" y="242"/>
                      </a:lnTo>
                      <a:lnTo>
                        <a:pt x="238" y="252"/>
                      </a:lnTo>
                      <a:close/>
                    </a:path>
                  </a:pathLst>
                </a:custGeom>
                <a:solidFill>
                  <a:srgbClr val="A828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3147" y="2983"/>
                  <a:ext cx="365" cy="248"/>
                </a:xfrm>
                <a:custGeom>
                  <a:avLst/>
                  <a:gdLst>
                    <a:gd name="T0" fmla="*/ 290 w 365"/>
                    <a:gd name="T1" fmla="*/ 179 h 248"/>
                    <a:gd name="T2" fmla="*/ 259 w 365"/>
                    <a:gd name="T3" fmla="*/ 199 h 248"/>
                    <a:gd name="T4" fmla="*/ 226 w 365"/>
                    <a:gd name="T5" fmla="*/ 213 h 248"/>
                    <a:gd name="T6" fmla="*/ 191 w 365"/>
                    <a:gd name="T7" fmla="*/ 220 h 248"/>
                    <a:gd name="T8" fmla="*/ 156 w 365"/>
                    <a:gd name="T9" fmla="*/ 220 h 248"/>
                    <a:gd name="T10" fmla="*/ 120 w 365"/>
                    <a:gd name="T11" fmla="*/ 213 h 248"/>
                    <a:gd name="T12" fmla="*/ 87 w 365"/>
                    <a:gd name="T13" fmla="*/ 199 h 248"/>
                    <a:gd name="T14" fmla="*/ 56 w 365"/>
                    <a:gd name="T15" fmla="*/ 179 h 248"/>
                    <a:gd name="T16" fmla="*/ 36 w 365"/>
                    <a:gd name="T17" fmla="*/ 159 h 248"/>
                    <a:gd name="T18" fmla="*/ 23 w 365"/>
                    <a:gd name="T19" fmla="*/ 143 h 248"/>
                    <a:gd name="T20" fmla="*/ 13 w 365"/>
                    <a:gd name="T21" fmla="*/ 127 h 248"/>
                    <a:gd name="T22" fmla="*/ 4 w 365"/>
                    <a:gd name="T23" fmla="*/ 110 h 248"/>
                    <a:gd name="T24" fmla="*/ 4 w 365"/>
                    <a:gd name="T25" fmla="*/ 113 h 248"/>
                    <a:gd name="T26" fmla="*/ 12 w 365"/>
                    <a:gd name="T27" fmla="*/ 139 h 248"/>
                    <a:gd name="T28" fmla="*/ 25 w 365"/>
                    <a:gd name="T29" fmla="*/ 161 h 248"/>
                    <a:gd name="T30" fmla="*/ 41 w 365"/>
                    <a:gd name="T31" fmla="*/ 184 h 248"/>
                    <a:gd name="T32" fmla="*/ 64 w 365"/>
                    <a:gd name="T33" fmla="*/ 207 h 248"/>
                    <a:gd name="T34" fmla="*/ 95 w 365"/>
                    <a:gd name="T35" fmla="*/ 228 h 248"/>
                    <a:gd name="T36" fmla="*/ 128 w 365"/>
                    <a:gd name="T37" fmla="*/ 242 h 248"/>
                    <a:gd name="T38" fmla="*/ 164 w 365"/>
                    <a:gd name="T39" fmla="*/ 248 h 248"/>
                    <a:gd name="T40" fmla="*/ 199 w 365"/>
                    <a:gd name="T41" fmla="*/ 248 h 248"/>
                    <a:gd name="T42" fmla="*/ 234 w 365"/>
                    <a:gd name="T43" fmla="*/ 242 h 248"/>
                    <a:gd name="T44" fmla="*/ 267 w 365"/>
                    <a:gd name="T45" fmla="*/ 228 h 248"/>
                    <a:gd name="T46" fmla="*/ 298 w 365"/>
                    <a:gd name="T47" fmla="*/ 207 h 248"/>
                    <a:gd name="T48" fmla="*/ 330 w 365"/>
                    <a:gd name="T49" fmla="*/ 174 h 248"/>
                    <a:gd name="T50" fmla="*/ 354 w 365"/>
                    <a:gd name="T51" fmla="*/ 127 h 248"/>
                    <a:gd name="T52" fmla="*/ 365 w 365"/>
                    <a:gd name="T53" fmla="*/ 77 h 248"/>
                    <a:gd name="T54" fmla="*/ 361 w 365"/>
                    <a:gd name="T55" fmla="*/ 25 h 248"/>
                    <a:gd name="T56" fmla="*/ 357 w 365"/>
                    <a:gd name="T57" fmla="*/ 22 h 248"/>
                    <a:gd name="T58" fmla="*/ 355 w 365"/>
                    <a:gd name="T59" fmla="*/ 66 h 248"/>
                    <a:gd name="T60" fmla="*/ 342 w 365"/>
                    <a:gd name="T61" fmla="*/ 109 h 248"/>
                    <a:gd name="T62" fmla="*/ 318 w 365"/>
                    <a:gd name="T63" fmla="*/ 149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65" h="248">
                      <a:moveTo>
                        <a:pt x="303" y="166"/>
                      </a:moveTo>
                      <a:lnTo>
                        <a:pt x="290" y="179"/>
                      </a:lnTo>
                      <a:lnTo>
                        <a:pt x="275" y="190"/>
                      </a:lnTo>
                      <a:lnTo>
                        <a:pt x="259" y="199"/>
                      </a:lnTo>
                      <a:lnTo>
                        <a:pt x="243" y="206"/>
                      </a:lnTo>
                      <a:lnTo>
                        <a:pt x="226" y="213"/>
                      </a:lnTo>
                      <a:lnTo>
                        <a:pt x="208" y="216"/>
                      </a:lnTo>
                      <a:lnTo>
                        <a:pt x="191" y="220"/>
                      </a:lnTo>
                      <a:lnTo>
                        <a:pt x="173" y="220"/>
                      </a:lnTo>
                      <a:lnTo>
                        <a:pt x="156" y="220"/>
                      </a:lnTo>
                      <a:lnTo>
                        <a:pt x="137" y="216"/>
                      </a:lnTo>
                      <a:lnTo>
                        <a:pt x="120" y="213"/>
                      </a:lnTo>
                      <a:lnTo>
                        <a:pt x="103" y="206"/>
                      </a:lnTo>
                      <a:lnTo>
                        <a:pt x="87" y="199"/>
                      </a:lnTo>
                      <a:lnTo>
                        <a:pt x="71" y="190"/>
                      </a:lnTo>
                      <a:lnTo>
                        <a:pt x="56" y="179"/>
                      </a:lnTo>
                      <a:lnTo>
                        <a:pt x="43" y="166"/>
                      </a:lnTo>
                      <a:lnTo>
                        <a:pt x="36" y="159"/>
                      </a:lnTo>
                      <a:lnTo>
                        <a:pt x="29" y="151"/>
                      </a:lnTo>
                      <a:lnTo>
                        <a:pt x="23" y="143"/>
                      </a:lnTo>
                      <a:lnTo>
                        <a:pt x="17" y="135"/>
                      </a:lnTo>
                      <a:lnTo>
                        <a:pt x="13" y="127"/>
                      </a:lnTo>
                      <a:lnTo>
                        <a:pt x="8" y="118"/>
                      </a:lnTo>
                      <a:lnTo>
                        <a:pt x="4" y="110"/>
                      </a:lnTo>
                      <a:lnTo>
                        <a:pt x="0" y="101"/>
                      </a:lnTo>
                      <a:lnTo>
                        <a:pt x="4" y="113"/>
                      </a:lnTo>
                      <a:lnTo>
                        <a:pt x="7" y="126"/>
                      </a:lnTo>
                      <a:lnTo>
                        <a:pt x="12" y="139"/>
                      </a:lnTo>
                      <a:lnTo>
                        <a:pt x="18" y="150"/>
                      </a:lnTo>
                      <a:lnTo>
                        <a:pt x="25" y="161"/>
                      </a:lnTo>
                      <a:lnTo>
                        <a:pt x="32" y="173"/>
                      </a:lnTo>
                      <a:lnTo>
                        <a:pt x="41" y="184"/>
                      </a:lnTo>
                      <a:lnTo>
                        <a:pt x="51" y="195"/>
                      </a:lnTo>
                      <a:lnTo>
                        <a:pt x="64" y="207"/>
                      </a:lnTo>
                      <a:lnTo>
                        <a:pt x="79" y="219"/>
                      </a:lnTo>
                      <a:lnTo>
                        <a:pt x="95" y="228"/>
                      </a:lnTo>
                      <a:lnTo>
                        <a:pt x="111" y="235"/>
                      </a:lnTo>
                      <a:lnTo>
                        <a:pt x="128" y="242"/>
                      </a:lnTo>
                      <a:lnTo>
                        <a:pt x="146" y="245"/>
                      </a:lnTo>
                      <a:lnTo>
                        <a:pt x="164" y="248"/>
                      </a:lnTo>
                      <a:lnTo>
                        <a:pt x="181" y="248"/>
                      </a:lnTo>
                      <a:lnTo>
                        <a:pt x="199" y="248"/>
                      </a:lnTo>
                      <a:lnTo>
                        <a:pt x="216" y="245"/>
                      </a:lnTo>
                      <a:lnTo>
                        <a:pt x="234" y="242"/>
                      </a:lnTo>
                      <a:lnTo>
                        <a:pt x="251" y="235"/>
                      </a:lnTo>
                      <a:lnTo>
                        <a:pt x="267" y="228"/>
                      </a:lnTo>
                      <a:lnTo>
                        <a:pt x="283" y="219"/>
                      </a:lnTo>
                      <a:lnTo>
                        <a:pt x="298" y="207"/>
                      </a:lnTo>
                      <a:lnTo>
                        <a:pt x="311" y="195"/>
                      </a:lnTo>
                      <a:lnTo>
                        <a:pt x="330" y="174"/>
                      </a:lnTo>
                      <a:lnTo>
                        <a:pt x="343" y="151"/>
                      </a:lnTo>
                      <a:lnTo>
                        <a:pt x="354" y="127"/>
                      </a:lnTo>
                      <a:lnTo>
                        <a:pt x="362" y="102"/>
                      </a:lnTo>
                      <a:lnTo>
                        <a:pt x="365" y="77"/>
                      </a:lnTo>
                      <a:lnTo>
                        <a:pt x="365" y="52"/>
                      </a:lnTo>
                      <a:lnTo>
                        <a:pt x="361" y="25"/>
                      </a:lnTo>
                      <a:lnTo>
                        <a:pt x="354" y="0"/>
                      </a:lnTo>
                      <a:lnTo>
                        <a:pt x="357" y="22"/>
                      </a:lnTo>
                      <a:lnTo>
                        <a:pt x="357" y="45"/>
                      </a:lnTo>
                      <a:lnTo>
                        <a:pt x="355" y="66"/>
                      </a:lnTo>
                      <a:lnTo>
                        <a:pt x="349" y="88"/>
                      </a:lnTo>
                      <a:lnTo>
                        <a:pt x="342" y="109"/>
                      </a:lnTo>
                      <a:lnTo>
                        <a:pt x="332" y="129"/>
                      </a:lnTo>
                      <a:lnTo>
                        <a:pt x="318" y="149"/>
                      </a:lnTo>
                      <a:lnTo>
                        <a:pt x="303" y="166"/>
                      </a:lnTo>
                      <a:close/>
                    </a:path>
                  </a:pathLst>
                </a:custGeom>
                <a:solidFill>
                  <a:srgbClr val="66D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41" name="Freeform 25"/>
                <p:cNvSpPr>
                  <a:spLocks/>
                </p:cNvSpPr>
                <p:nvPr userDrawn="1"/>
              </p:nvSpPr>
              <p:spPr bwMode="auto">
                <a:xfrm>
                  <a:off x="3550" y="3261"/>
                  <a:ext cx="94" cy="94"/>
                </a:xfrm>
                <a:custGeom>
                  <a:avLst/>
                  <a:gdLst>
                    <a:gd name="T0" fmla="*/ 0 w 94"/>
                    <a:gd name="T1" fmla="*/ 77 h 94"/>
                    <a:gd name="T2" fmla="*/ 17 w 94"/>
                    <a:gd name="T3" fmla="*/ 94 h 94"/>
                    <a:gd name="T4" fmla="*/ 94 w 94"/>
                    <a:gd name="T5" fmla="*/ 17 h 94"/>
                    <a:gd name="T6" fmla="*/ 77 w 94"/>
                    <a:gd name="T7" fmla="*/ 0 h 94"/>
                    <a:gd name="T8" fmla="*/ 0 w 94"/>
                    <a:gd name="T9" fmla="*/ 77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94">
                      <a:moveTo>
                        <a:pt x="0" y="77"/>
                      </a:moveTo>
                      <a:lnTo>
                        <a:pt x="17" y="94"/>
                      </a:lnTo>
                      <a:lnTo>
                        <a:pt x="94" y="17"/>
                      </a:lnTo>
                      <a:lnTo>
                        <a:pt x="77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42" name="Freeform 26"/>
                <p:cNvSpPr>
                  <a:spLocks/>
                </p:cNvSpPr>
                <p:nvPr userDrawn="1"/>
              </p:nvSpPr>
              <p:spPr bwMode="auto">
                <a:xfrm>
                  <a:off x="3208" y="2898"/>
                  <a:ext cx="131" cy="132"/>
                </a:xfrm>
                <a:custGeom>
                  <a:avLst/>
                  <a:gdLst>
                    <a:gd name="T0" fmla="*/ 131 w 131"/>
                    <a:gd name="T1" fmla="*/ 66 h 132"/>
                    <a:gd name="T2" fmla="*/ 130 w 131"/>
                    <a:gd name="T3" fmla="*/ 79 h 132"/>
                    <a:gd name="T4" fmla="*/ 126 w 131"/>
                    <a:gd name="T5" fmla="*/ 92 h 132"/>
                    <a:gd name="T6" fmla="*/ 120 w 131"/>
                    <a:gd name="T7" fmla="*/ 102 h 132"/>
                    <a:gd name="T8" fmla="*/ 112 w 131"/>
                    <a:gd name="T9" fmla="*/ 112 h 132"/>
                    <a:gd name="T10" fmla="*/ 102 w 131"/>
                    <a:gd name="T11" fmla="*/ 120 h 132"/>
                    <a:gd name="T12" fmla="*/ 91 w 131"/>
                    <a:gd name="T13" fmla="*/ 126 h 132"/>
                    <a:gd name="T14" fmla="*/ 79 w 131"/>
                    <a:gd name="T15" fmla="*/ 131 h 132"/>
                    <a:gd name="T16" fmla="*/ 65 w 131"/>
                    <a:gd name="T17" fmla="*/ 132 h 132"/>
                    <a:gd name="T18" fmla="*/ 52 w 131"/>
                    <a:gd name="T19" fmla="*/ 131 h 132"/>
                    <a:gd name="T20" fmla="*/ 40 w 131"/>
                    <a:gd name="T21" fmla="*/ 126 h 132"/>
                    <a:gd name="T22" fmla="*/ 28 w 131"/>
                    <a:gd name="T23" fmla="*/ 120 h 132"/>
                    <a:gd name="T24" fmla="*/ 19 w 131"/>
                    <a:gd name="T25" fmla="*/ 112 h 132"/>
                    <a:gd name="T26" fmla="*/ 11 w 131"/>
                    <a:gd name="T27" fmla="*/ 102 h 132"/>
                    <a:gd name="T28" fmla="*/ 6 w 131"/>
                    <a:gd name="T29" fmla="*/ 92 h 132"/>
                    <a:gd name="T30" fmla="*/ 1 w 131"/>
                    <a:gd name="T31" fmla="*/ 79 h 132"/>
                    <a:gd name="T32" fmla="*/ 0 w 131"/>
                    <a:gd name="T33" fmla="*/ 66 h 132"/>
                    <a:gd name="T34" fmla="*/ 1 w 131"/>
                    <a:gd name="T35" fmla="*/ 53 h 132"/>
                    <a:gd name="T36" fmla="*/ 6 w 131"/>
                    <a:gd name="T37" fmla="*/ 40 h 132"/>
                    <a:gd name="T38" fmla="*/ 11 w 131"/>
                    <a:gd name="T39" fmla="*/ 29 h 132"/>
                    <a:gd name="T40" fmla="*/ 19 w 131"/>
                    <a:gd name="T41" fmla="*/ 20 h 132"/>
                    <a:gd name="T42" fmla="*/ 28 w 131"/>
                    <a:gd name="T43" fmla="*/ 12 h 132"/>
                    <a:gd name="T44" fmla="*/ 40 w 131"/>
                    <a:gd name="T45" fmla="*/ 6 h 132"/>
                    <a:gd name="T46" fmla="*/ 52 w 131"/>
                    <a:gd name="T47" fmla="*/ 1 h 132"/>
                    <a:gd name="T48" fmla="*/ 65 w 131"/>
                    <a:gd name="T49" fmla="*/ 0 h 132"/>
                    <a:gd name="T50" fmla="*/ 79 w 131"/>
                    <a:gd name="T51" fmla="*/ 1 h 132"/>
                    <a:gd name="T52" fmla="*/ 91 w 131"/>
                    <a:gd name="T53" fmla="*/ 6 h 132"/>
                    <a:gd name="T54" fmla="*/ 102 w 131"/>
                    <a:gd name="T55" fmla="*/ 12 h 132"/>
                    <a:gd name="T56" fmla="*/ 112 w 131"/>
                    <a:gd name="T57" fmla="*/ 20 h 132"/>
                    <a:gd name="T58" fmla="*/ 120 w 131"/>
                    <a:gd name="T59" fmla="*/ 29 h 132"/>
                    <a:gd name="T60" fmla="*/ 126 w 131"/>
                    <a:gd name="T61" fmla="*/ 40 h 132"/>
                    <a:gd name="T62" fmla="*/ 130 w 131"/>
                    <a:gd name="T63" fmla="*/ 53 h 132"/>
                    <a:gd name="T64" fmla="*/ 131 w 131"/>
                    <a:gd name="T65" fmla="*/ 66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1" h="132">
                      <a:moveTo>
                        <a:pt x="131" y="66"/>
                      </a:moveTo>
                      <a:lnTo>
                        <a:pt x="130" y="79"/>
                      </a:lnTo>
                      <a:lnTo>
                        <a:pt x="126" y="92"/>
                      </a:lnTo>
                      <a:lnTo>
                        <a:pt x="120" y="102"/>
                      </a:lnTo>
                      <a:lnTo>
                        <a:pt x="112" y="112"/>
                      </a:lnTo>
                      <a:lnTo>
                        <a:pt x="102" y="120"/>
                      </a:lnTo>
                      <a:lnTo>
                        <a:pt x="91" y="126"/>
                      </a:lnTo>
                      <a:lnTo>
                        <a:pt x="79" y="131"/>
                      </a:lnTo>
                      <a:lnTo>
                        <a:pt x="65" y="132"/>
                      </a:lnTo>
                      <a:lnTo>
                        <a:pt x="52" y="131"/>
                      </a:lnTo>
                      <a:lnTo>
                        <a:pt x="40" y="126"/>
                      </a:lnTo>
                      <a:lnTo>
                        <a:pt x="28" y="120"/>
                      </a:lnTo>
                      <a:lnTo>
                        <a:pt x="19" y="112"/>
                      </a:lnTo>
                      <a:lnTo>
                        <a:pt x="11" y="102"/>
                      </a:lnTo>
                      <a:lnTo>
                        <a:pt x="6" y="92"/>
                      </a:lnTo>
                      <a:lnTo>
                        <a:pt x="1" y="79"/>
                      </a:lnTo>
                      <a:lnTo>
                        <a:pt x="0" y="66"/>
                      </a:lnTo>
                      <a:lnTo>
                        <a:pt x="1" y="53"/>
                      </a:lnTo>
                      <a:lnTo>
                        <a:pt x="6" y="40"/>
                      </a:lnTo>
                      <a:lnTo>
                        <a:pt x="11" y="29"/>
                      </a:lnTo>
                      <a:lnTo>
                        <a:pt x="19" y="20"/>
                      </a:lnTo>
                      <a:lnTo>
                        <a:pt x="28" y="12"/>
                      </a:lnTo>
                      <a:lnTo>
                        <a:pt x="40" y="6"/>
                      </a:lnTo>
                      <a:lnTo>
                        <a:pt x="52" y="1"/>
                      </a:lnTo>
                      <a:lnTo>
                        <a:pt x="65" y="0"/>
                      </a:lnTo>
                      <a:lnTo>
                        <a:pt x="79" y="1"/>
                      </a:lnTo>
                      <a:lnTo>
                        <a:pt x="91" y="6"/>
                      </a:lnTo>
                      <a:lnTo>
                        <a:pt x="102" y="12"/>
                      </a:lnTo>
                      <a:lnTo>
                        <a:pt x="112" y="20"/>
                      </a:lnTo>
                      <a:lnTo>
                        <a:pt x="120" y="29"/>
                      </a:lnTo>
                      <a:lnTo>
                        <a:pt x="126" y="40"/>
                      </a:lnTo>
                      <a:lnTo>
                        <a:pt x="130" y="53"/>
                      </a:lnTo>
                      <a:lnTo>
                        <a:pt x="131" y="6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43" name="Freeform 27"/>
                <p:cNvSpPr>
                  <a:spLocks/>
                </p:cNvSpPr>
                <p:nvPr userDrawn="1"/>
              </p:nvSpPr>
              <p:spPr bwMode="auto">
                <a:xfrm>
                  <a:off x="3379" y="2901"/>
                  <a:ext cx="35" cy="34"/>
                </a:xfrm>
                <a:custGeom>
                  <a:avLst/>
                  <a:gdLst>
                    <a:gd name="T0" fmla="*/ 35 w 35"/>
                    <a:gd name="T1" fmla="*/ 17 h 34"/>
                    <a:gd name="T2" fmla="*/ 34 w 35"/>
                    <a:gd name="T3" fmla="*/ 24 h 34"/>
                    <a:gd name="T4" fmla="*/ 30 w 35"/>
                    <a:gd name="T5" fmla="*/ 28 h 34"/>
                    <a:gd name="T6" fmla="*/ 25 w 35"/>
                    <a:gd name="T7" fmla="*/ 33 h 34"/>
                    <a:gd name="T8" fmla="*/ 18 w 35"/>
                    <a:gd name="T9" fmla="*/ 34 h 34"/>
                    <a:gd name="T10" fmla="*/ 11 w 35"/>
                    <a:gd name="T11" fmla="*/ 33 h 34"/>
                    <a:gd name="T12" fmla="*/ 6 w 35"/>
                    <a:gd name="T13" fmla="*/ 28 h 34"/>
                    <a:gd name="T14" fmla="*/ 2 w 35"/>
                    <a:gd name="T15" fmla="*/ 24 h 34"/>
                    <a:gd name="T16" fmla="*/ 0 w 35"/>
                    <a:gd name="T17" fmla="*/ 17 h 34"/>
                    <a:gd name="T18" fmla="*/ 2 w 35"/>
                    <a:gd name="T19" fmla="*/ 10 h 34"/>
                    <a:gd name="T20" fmla="*/ 6 w 35"/>
                    <a:gd name="T21" fmla="*/ 4 h 34"/>
                    <a:gd name="T22" fmla="*/ 11 w 35"/>
                    <a:gd name="T23" fmla="*/ 1 h 34"/>
                    <a:gd name="T24" fmla="*/ 18 w 35"/>
                    <a:gd name="T25" fmla="*/ 0 h 34"/>
                    <a:gd name="T26" fmla="*/ 25 w 35"/>
                    <a:gd name="T27" fmla="*/ 1 h 34"/>
                    <a:gd name="T28" fmla="*/ 30 w 35"/>
                    <a:gd name="T29" fmla="*/ 4 h 34"/>
                    <a:gd name="T30" fmla="*/ 34 w 35"/>
                    <a:gd name="T31" fmla="*/ 10 h 34"/>
                    <a:gd name="T32" fmla="*/ 35 w 35"/>
                    <a:gd name="T3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5" h="34">
                      <a:moveTo>
                        <a:pt x="35" y="17"/>
                      </a:moveTo>
                      <a:lnTo>
                        <a:pt x="34" y="24"/>
                      </a:lnTo>
                      <a:lnTo>
                        <a:pt x="30" y="28"/>
                      </a:lnTo>
                      <a:lnTo>
                        <a:pt x="25" y="33"/>
                      </a:lnTo>
                      <a:lnTo>
                        <a:pt x="18" y="34"/>
                      </a:lnTo>
                      <a:lnTo>
                        <a:pt x="11" y="33"/>
                      </a:lnTo>
                      <a:lnTo>
                        <a:pt x="6" y="28"/>
                      </a:lnTo>
                      <a:lnTo>
                        <a:pt x="2" y="24"/>
                      </a:lnTo>
                      <a:lnTo>
                        <a:pt x="0" y="17"/>
                      </a:lnTo>
                      <a:lnTo>
                        <a:pt x="2" y="10"/>
                      </a:lnTo>
                      <a:lnTo>
                        <a:pt x="6" y="4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5" y="1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5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pic>
          <p:nvPicPr>
            <p:cNvPr id="9244" name="Picture 28" descr="j04281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1" y="1525"/>
              <a:ext cx="1933" cy="2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245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7538" y="1341438"/>
            <a:ext cx="4259262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1187450" y="258763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2400" b="1"/>
              <a:t>Laboratorium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53188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F245C0D-6546-4868-92FE-B62100A67F0B}" type="slidenum">
              <a:rPr lang="pl-PL"/>
              <a:pPr/>
              <a:t>‹#›</a:t>
            </a:fld>
            <a:endParaRPr lang="pl-PL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2411413" y="1989138"/>
            <a:ext cx="4273550" cy="2881312"/>
            <a:chOff x="1323" y="1255"/>
            <a:chExt cx="2692" cy="1815"/>
          </a:xfrm>
        </p:grpSpPr>
        <p:pic>
          <p:nvPicPr>
            <p:cNvPr id="10247" name="Picture 7" descr="j04077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" y="1255"/>
              <a:ext cx="1815" cy="1815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248" name="Picture 8" descr="j042383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" y="1448"/>
              <a:ext cx="1769" cy="1429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1"/>
                    </a:outerShdw>
                  </a:effectLst>
                </a14:hiddenEffects>
              </a:ext>
            </a:extLst>
          </p:spPr>
        </p:pic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187450" y="258763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2400" b="1"/>
              <a:t>Pytania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eactive-streams/reactive-streams-jv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Reactive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Zastosowanie </a:t>
            </a:r>
            <a:r>
              <a:rPr lang="en-GB" dirty="0" err="1" smtClean="0"/>
              <a:t>tzw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reaktywności</a:t>
            </a:r>
            <a:r>
              <a:rPr lang="pl-PL" dirty="0" smtClean="0"/>
              <a:t> w </a:t>
            </a:r>
            <a:r>
              <a:rPr lang="pl-PL" dirty="0" smtClean="0"/>
              <a:t>aplikacjach.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Jeszcze jeden przypadek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ążkowana strzałka w prawo 5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256490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ążkowana strzałka w prawo 8"/>
          <p:cNvSpPr/>
          <p:nvPr/>
        </p:nvSpPr>
        <p:spPr bwMode="auto">
          <a:xfrm flipV="1">
            <a:off x="2168202" y="292420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6248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ążkowana strzałka w prawo 11"/>
          <p:cNvSpPr/>
          <p:nvPr/>
        </p:nvSpPr>
        <p:spPr bwMode="auto">
          <a:xfrm flipV="1">
            <a:off x="2140638" y="391555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49235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rążkowana strzałka w prawo 14"/>
          <p:cNvSpPr/>
          <p:nvPr/>
        </p:nvSpPr>
        <p:spPr bwMode="auto">
          <a:xfrm flipV="1">
            <a:off x="2168202" y="485165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82" y="1527454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3169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385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Prążkowana strzałka w prawo 51"/>
          <p:cNvSpPr/>
          <p:nvPr/>
        </p:nvSpPr>
        <p:spPr bwMode="auto">
          <a:xfrm flipV="1">
            <a:off x="4798678" y="1949508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Prążkowana strzałka w prawo 52"/>
          <p:cNvSpPr/>
          <p:nvPr/>
        </p:nvSpPr>
        <p:spPr bwMode="auto">
          <a:xfrm flipV="1">
            <a:off x="4815588" y="2923470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Prążkowana strzałka w prawo 53"/>
          <p:cNvSpPr/>
          <p:nvPr/>
        </p:nvSpPr>
        <p:spPr bwMode="auto">
          <a:xfrm flipV="1">
            <a:off x="4788024" y="3914814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Prążkowana strzałka w prawo 54"/>
          <p:cNvSpPr/>
          <p:nvPr/>
        </p:nvSpPr>
        <p:spPr bwMode="auto">
          <a:xfrm flipV="1">
            <a:off x="4815588" y="4850918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514434" y="3862789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gdzieś w odległej</a:t>
            </a:r>
          </a:p>
          <a:p>
            <a:pPr algn="ctr"/>
            <a:r>
              <a:rPr lang="pl-PL" dirty="0" smtClean="0"/>
              <a:t>Galaktyce</a:t>
            </a:r>
            <a:endParaRPr lang="pl-PL" dirty="0"/>
          </a:p>
        </p:txBody>
      </p:sp>
      <p:pic>
        <p:nvPicPr>
          <p:cNvPr id="4099" name="Picture 3" descr="C:\Users\Saldenford\AppData\Local\Microsoft\Windows\Temporary Internet Files\Content.IE5\HFJ3QRGZ\MC9002956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258" y="2303335"/>
            <a:ext cx="1581150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może…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267744" y="1098658"/>
            <a:ext cx="600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…ograniczyć żarłoczność naszej aplikacji?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59832" y="1805741"/>
            <a:ext cx="46858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ale jak skoro już </a:t>
            </a:r>
          </a:p>
          <a:p>
            <a:r>
              <a:rPr lang="pl-PL" sz="2400" dirty="0" smtClean="0"/>
              <a:t>zoptymalizowaliśmy wszystko? ;)</a:t>
            </a:r>
            <a:endParaRPr lang="pl-PL" sz="2400" dirty="0"/>
          </a:p>
        </p:txBody>
      </p:sp>
      <p:pic>
        <p:nvPicPr>
          <p:cNvPr id="5123" name="Picture 3" descr="C:\Users\Saldenford\AppData\Local\Microsoft\Windows\Temporary Internet Files\Content.IE5\IKZ4PPMG\MC9004359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13" y="1300171"/>
            <a:ext cx="1454647" cy="133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539552" y="3068960"/>
            <a:ext cx="6348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Ha… można uruchamiać obciążające </a:t>
            </a:r>
          </a:p>
          <a:p>
            <a:r>
              <a:rPr lang="pl-PL" sz="2400" dirty="0" smtClean="0"/>
              <a:t>zadania cyklicznie w nocy kiedy użytkownicy </a:t>
            </a:r>
          </a:p>
          <a:p>
            <a:r>
              <a:rPr lang="pl-PL" sz="2400" dirty="0" smtClean="0"/>
              <a:t>śpią i nam nie będą przeszkadzać…</a:t>
            </a:r>
            <a:endParaRPr lang="pl-PL" sz="2400" dirty="0"/>
          </a:p>
        </p:txBody>
      </p:sp>
      <p:pic>
        <p:nvPicPr>
          <p:cNvPr id="5125" name="Picture 5" descr="C:\Users\Saldenford\AppData\Local\Microsoft\Windows\Temporary Internet Files\Content.IE5\HFJ3QRGZ\MC900434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9" y="4149080"/>
            <a:ext cx="1179331" cy="119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Saldenford\AppData\Local\Microsoft\Windows\Temporary Internet Files\Content.IE5\IKZ4PPMG\MC9004343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972" y="4509120"/>
            <a:ext cx="1159308" cy="112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Wielowątkowe</a:t>
            </a:r>
            <a:r>
              <a:rPr lang="en-GB" dirty="0" smtClean="0"/>
              <a:t> p</a:t>
            </a:r>
            <a:r>
              <a:rPr lang="pl-PL" dirty="0" smtClean="0"/>
              <a:t>rzetwarzanie </a:t>
            </a:r>
            <a:r>
              <a:rPr lang="pl-PL" dirty="0" smtClean="0"/>
              <a:t>zadań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256490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ążkowana strzałka w prawo 6"/>
          <p:cNvSpPr/>
          <p:nvPr/>
        </p:nvSpPr>
        <p:spPr bwMode="auto">
          <a:xfrm flipV="1">
            <a:off x="2168202" y="292420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6248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ążkowana strzałka w prawo 8"/>
          <p:cNvSpPr/>
          <p:nvPr/>
        </p:nvSpPr>
        <p:spPr bwMode="auto">
          <a:xfrm flipV="1">
            <a:off x="2140638" y="391555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49235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ążkowana strzałka w prawo 10"/>
          <p:cNvSpPr/>
          <p:nvPr/>
        </p:nvSpPr>
        <p:spPr bwMode="auto">
          <a:xfrm flipV="1">
            <a:off x="2168202" y="485165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2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82" y="1527454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3169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385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rostokąt 15"/>
          <p:cNvSpPr/>
          <p:nvPr/>
        </p:nvSpPr>
        <p:spPr bwMode="auto">
          <a:xfrm>
            <a:off x="5580112" y="2399798"/>
            <a:ext cx="2448272" cy="142351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Łącznik prosty ze strzałką 16"/>
          <p:cNvCxnSpPr/>
          <p:nvPr/>
        </p:nvCxnSpPr>
        <p:spPr bwMode="auto">
          <a:xfrm>
            <a:off x="6444208" y="1700808"/>
            <a:ext cx="385482" cy="1038052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pole tekstowe 25"/>
          <p:cNvSpPr txBox="1"/>
          <p:nvPr/>
        </p:nvSpPr>
        <p:spPr>
          <a:xfrm>
            <a:off x="5686070" y="122161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pula wątków</a:t>
            </a:r>
            <a:endParaRPr lang="pl-PL" dirty="0"/>
          </a:p>
        </p:txBody>
      </p:sp>
      <p:sp>
        <p:nvSpPr>
          <p:cNvPr id="27" name="Strzałka w prawo z wcięciem 26"/>
          <p:cNvSpPr/>
          <p:nvPr/>
        </p:nvSpPr>
        <p:spPr bwMode="auto">
          <a:xfrm>
            <a:off x="6054919" y="2922416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Strzałka w prawo z wcięciem 27"/>
          <p:cNvSpPr/>
          <p:nvPr/>
        </p:nvSpPr>
        <p:spPr bwMode="auto">
          <a:xfrm>
            <a:off x="5724128" y="3114497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Strzałka w prawo z wcięciem 28"/>
          <p:cNvSpPr/>
          <p:nvPr/>
        </p:nvSpPr>
        <p:spPr bwMode="auto">
          <a:xfrm>
            <a:off x="5731227" y="3352732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Strzałka w prawo z wcięciem 29"/>
          <p:cNvSpPr/>
          <p:nvPr/>
        </p:nvSpPr>
        <p:spPr bwMode="auto">
          <a:xfrm>
            <a:off x="6054920" y="3567033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5436096" y="4851655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5175673" y="4258969"/>
            <a:ext cx="39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pula wątków pozwala na sterowanie </a:t>
            </a:r>
          </a:p>
          <a:p>
            <a:r>
              <a:rPr lang="pl-PL" dirty="0" smtClean="0"/>
              <a:t>zużyciem pamięci, zasobów </a:t>
            </a:r>
            <a:r>
              <a:rPr lang="pl-PL" dirty="0" err="1" smtClean="0"/>
              <a:t>itp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05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Zdarzenia</a:t>
            </a:r>
            <a:endParaRPr lang="pl-PL" dirty="0"/>
          </a:p>
        </p:txBody>
      </p:sp>
      <p:sp>
        <p:nvSpPr>
          <p:cNvPr id="6" name="Pięciokąt 5"/>
          <p:cNvSpPr/>
          <p:nvPr/>
        </p:nvSpPr>
        <p:spPr bwMode="auto">
          <a:xfrm>
            <a:off x="539552" y="1124744"/>
            <a:ext cx="8064896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1043608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Elipsa 9"/>
          <p:cNvSpPr/>
          <p:nvPr/>
        </p:nvSpPr>
        <p:spPr bwMode="auto">
          <a:xfrm>
            <a:off x="2825806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 bwMode="auto">
          <a:xfrm>
            <a:off x="3383868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Elipsa 11"/>
          <p:cNvSpPr/>
          <p:nvPr/>
        </p:nvSpPr>
        <p:spPr bwMode="auto">
          <a:xfrm>
            <a:off x="3941930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Elipsa 12"/>
          <p:cNvSpPr/>
          <p:nvPr/>
        </p:nvSpPr>
        <p:spPr bwMode="auto">
          <a:xfrm>
            <a:off x="5335327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6055407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6798868" y="1160748"/>
            <a:ext cx="504056" cy="50405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00506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trzałka w prawo z wcięciem 18"/>
          <p:cNvSpPr/>
          <p:nvPr/>
        </p:nvSpPr>
        <p:spPr bwMode="auto">
          <a:xfrm rot="16200000">
            <a:off x="445041" y="2852936"/>
            <a:ext cx="1701189" cy="171019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281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008" y="2997225"/>
            <a:ext cx="370694" cy="370694"/>
          </a:xfrm>
          <a:prstGeom prst="rect">
            <a:avLst/>
          </a:prstGeom>
        </p:spPr>
      </p:pic>
      <p:pic>
        <p:nvPicPr>
          <p:cNvPr id="22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281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Obraz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088" y="2997225"/>
            <a:ext cx="370694" cy="370694"/>
          </a:xfrm>
          <a:prstGeom prst="rect">
            <a:avLst/>
          </a:prstGeom>
        </p:spPr>
      </p:pic>
      <p:pic>
        <p:nvPicPr>
          <p:cNvPr id="24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621" y="3501281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Obraz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549" y="2997225"/>
            <a:ext cx="370694" cy="370694"/>
          </a:xfrm>
          <a:prstGeom prst="rect">
            <a:avLst/>
          </a:prstGeom>
        </p:spPr>
      </p:pic>
      <p:sp>
        <p:nvSpPr>
          <p:cNvPr id="26" name="Strzałka w prawo z wcięciem 25"/>
          <p:cNvSpPr/>
          <p:nvPr/>
        </p:nvSpPr>
        <p:spPr bwMode="auto">
          <a:xfrm rot="5400000">
            <a:off x="5097476" y="2343704"/>
            <a:ext cx="981515" cy="127772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Strzałka w prawo z wcięciem 26"/>
          <p:cNvSpPr/>
          <p:nvPr/>
        </p:nvSpPr>
        <p:spPr bwMode="auto">
          <a:xfrm rot="5400000">
            <a:off x="5801313" y="2343704"/>
            <a:ext cx="981515" cy="127772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Strzałka w prawo z wcięciem 27"/>
          <p:cNvSpPr/>
          <p:nvPr/>
        </p:nvSpPr>
        <p:spPr bwMode="auto">
          <a:xfrm rot="5400000">
            <a:off x="6521393" y="2343704"/>
            <a:ext cx="981515" cy="127772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Strzałka w prawo z wcięciem 28"/>
          <p:cNvSpPr/>
          <p:nvPr/>
        </p:nvSpPr>
        <p:spPr bwMode="auto">
          <a:xfrm rot="7413803">
            <a:off x="4884425" y="4577836"/>
            <a:ext cx="490756" cy="63885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Strzałka w prawo z wcięciem 29"/>
          <p:cNvSpPr/>
          <p:nvPr/>
        </p:nvSpPr>
        <p:spPr bwMode="auto">
          <a:xfrm rot="5725810">
            <a:off x="6549277" y="4867966"/>
            <a:ext cx="846872" cy="107748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Pięciokąt 31"/>
          <p:cNvSpPr/>
          <p:nvPr/>
        </p:nvSpPr>
        <p:spPr bwMode="auto">
          <a:xfrm rot="10800000" flipV="1">
            <a:off x="1915746" y="5517231"/>
            <a:ext cx="6904726" cy="309941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publiczna kolejka z odpowiedziami</a:t>
            </a:r>
          </a:p>
        </p:txBody>
      </p:sp>
      <p:sp>
        <p:nvSpPr>
          <p:cNvPr id="33" name="Pięciokąt 32"/>
          <p:cNvSpPr/>
          <p:nvPr/>
        </p:nvSpPr>
        <p:spPr bwMode="auto">
          <a:xfrm rot="10800000" flipV="1">
            <a:off x="1547664" y="4869160"/>
            <a:ext cx="3744416" cy="309941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tymczasowa prywatna kolejka</a:t>
            </a:r>
          </a:p>
        </p:txBody>
      </p:sp>
      <p:sp>
        <p:nvSpPr>
          <p:cNvPr id="34" name="Strzałka w prawo z wcięciem 33"/>
          <p:cNvSpPr/>
          <p:nvPr/>
        </p:nvSpPr>
        <p:spPr bwMode="auto">
          <a:xfrm rot="5725810">
            <a:off x="5868634" y="4897991"/>
            <a:ext cx="846872" cy="107748"/>
          </a:xfrm>
          <a:prstGeom prst="notchedRightArrow">
            <a:avLst>
              <a:gd name="adj1" fmla="val 50000"/>
              <a:gd name="adj2" fmla="val 2987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9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ęciokąt 5"/>
          <p:cNvSpPr/>
          <p:nvPr/>
        </p:nvSpPr>
        <p:spPr bwMode="auto">
          <a:xfrm rot="5400000">
            <a:off x="2525000" y="3454014"/>
            <a:ext cx="46585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Wątki</a:t>
            </a:r>
            <a:r>
              <a:rPr lang="en-GB" dirty="0" smtClean="0"/>
              <a:t> </a:t>
            </a:r>
            <a:r>
              <a:rPr lang="en-GB" dirty="0" err="1" smtClean="0"/>
              <a:t>blokujące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ążkowana strzałka w prawo 6"/>
          <p:cNvSpPr/>
          <p:nvPr/>
        </p:nvSpPr>
        <p:spPr bwMode="auto">
          <a:xfrm rot="10800000" flipV="1">
            <a:off x="2151292" y="5085184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4029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920" y="4821078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93974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Opóźnienia</a:t>
            </a:r>
            <a:endParaRPr lang="pl-PL" dirty="0"/>
          </a:p>
        </p:txBody>
      </p:sp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8" y="2700400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ążkowana strzałka w prawo 5"/>
          <p:cNvSpPr/>
          <p:nvPr/>
        </p:nvSpPr>
        <p:spPr bwMode="auto">
          <a:xfrm flipV="1">
            <a:off x="1928714" y="3059703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ążkowana strzałka w prawo 51"/>
          <p:cNvSpPr/>
          <p:nvPr/>
        </p:nvSpPr>
        <p:spPr bwMode="auto">
          <a:xfrm flipV="1">
            <a:off x="4576100" y="3058966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514434" y="3862789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gdzieś w odległej</a:t>
            </a:r>
          </a:p>
          <a:p>
            <a:pPr algn="ctr"/>
            <a:r>
              <a:rPr lang="pl-PL" dirty="0" smtClean="0"/>
              <a:t>Galaktyce</a:t>
            </a:r>
            <a:endParaRPr lang="pl-PL" dirty="0"/>
          </a:p>
        </p:txBody>
      </p:sp>
      <p:pic>
        <p:nvPicPr>
          <p:cNvPr id="12" name="Picture 3" descr="C:\Users\Saldenford\AppData\Local\Microsoft\Windows\Temporary Internet Files\Content.IE5\HFJ3QRGZ\MC9002956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258" y="2303335"/>
            <a:ext cx="1581150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ęciokąt 5"/>
          <p:cNvSpPr/>
          <p:nvPr/>
        </p:nvSpPr>
        <p:spPr bwMode="auto">
          <a:xfrm rot="5400000">
            <a:off x="2525000" y="3454014"/>
            <a:ext cx="46585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Wątki</a:t>
            </a:r>
            <a:r>
              <a:rPr lang="en-GB" dirty="0" smtClean="0"/>
              <a:t> </a:t>
            </a:r>
            <a:r>
              <a:rPr lang="en-GB" dirty="0" err="1" smtClean="0"/>
              <a:t>blokujące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ążkowana strzałka w prawo 6"/>
          <p:cNvSpPr/>
          <p:nvPr/>
        </p:nvSpPr>
        <p:spPr bwMode="auto">
          <a:xfrm rot="10800000" flipV="1">
            <a:off x="2151292" y="5085184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4029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920" y="4821078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93974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ęciokąt 5"/>
          <p:cNvSpPr/>
          <p:nvPr/>
        </p:nvSpPr>
        <p:spPr bwMode="auto">
          <a:xfrm rot="5400000">
            <a:off x="2527881" y="3454014"/>
            <a:ext cx="46585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Koszt</a:t>
            </a:r>
            <a:r>
              <a:rPr lang="en-GB" dirty="0" smtClean="0"/>
              <a:t> </a:t>
            </a:r>
            <a:r>
              <a:rPr lang="en-GB" dirty="0" err="1" smtClean="0"/>
              <a:t>połączenia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ążkowana strzałka w prawo 6"/>
          <p:cNvSpPr/>
          <p:nvPr/>
        </p:nvSpPr>
        <p:spPr bwMode="auto">
          <a:xfrm rot="10800000" flipV="1">
            <a:off x="2151292" y="5085184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4029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920" y="4821078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93974"/>
            <a:ext cx="1296144" cy="1296144"/>
          </a:xfrm>
          <a:prstGeom prst="rect">
            <a:avLst/>
          </a:prstGeom>
        </p:spPr>
      </p:pic>
      <p:sp>
        <p:nvSpPr>
          <p:cNvPr id="13" name="Pięciokąt 5"/>
          <p:cNvSpPr/>
          <p:nvPr/>
        </p:nvSpPr>
        <p:spPr bwMode="auto">
          <a:xfrm rot="5400000">
            <a:off x="3139949" y="4066082"/>
            <a:ext cx="3434404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8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ęciokąt 5"/>
          <p:cNvSpPr/>
          <p:nvPr/>
        </p:nvSpPr>
        <p:spPr bwMode="auto">
          <a:xfrm rot="5400000">
            <a:off x="2527881" y="3454014"/>
            <a:ext cx="46585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Koszt</a:t>
            </a:r>
            <a:r>
              <a:rPr lang="en-GB" dirty="0" smtClean="0"/>
              <a:t> </a:t>
            </a:r>
            <a:r>
              <a:rPr lang="en-GB" dirty="0" err="1" smtClean="0"/>
              <a:t>połączenia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ążkowana strzałka w prawo 6"/>
          <p:cNvSpPr/>
          <p:nvPr/>
        </p:nvSpPr>
        <p:spPr bwMode="auto">
          <a:xfrm rot="10800000" flipV="1">
            <a:off x="2151292" y="5085184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4029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920" y="4821078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93974"/>
            <a:ext cx="1296144" cy="1296144"/>
          </a:xfrm>
          <a:prstGeom prst="rect">
            <a:avLst/>
          </a:prstGeom>
        </p:spPr>
      </p:pic>
      <p:sp>
        <p:nvSpPr>
          <p:cNvPr id="13" name="Pięciokąt 5"/>
          <p:cNvSpPr/>
          <p:nvPr/>
        </p:nvSpPr>
        <p:spPr bwMode="auto">
          <a:xfrm rot="5400000">
            <a:off x="4016552" y="4942685"/>
            <a:ext cx="1681198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ęciokąt 5"/>
          <p:cNvSpPr/>
          <p:nvPr/>
        </p:nvSpPr>
        <p:spPr bwMode="auto">
          <a:xfrm rot="5400000">
            <a:off x="6117290" y="2096852"/>
            <a:ext cx="180020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 err="1" smtClean="0"/>
              <a:t>może</a:t>
            </a:r>
            <a:r>
              <a:rPr lang="en-GB" dirty="0" smtClean="0"/>
              <a:t>…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ążkowana strzałka w prawo 6"/>
          <p:cNvSpPr/>
          <p:nvPr/>
        </p:nvSpPr>
        <p:spPr bwMode="auto">
          <a:xfrm rot="10800000" flipV="1">
            <a:off x="2144503" y="531915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4029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912" y="5085184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564904"/>
            <a:ext cx="1296144" cy="1296144"/>
          </a:xfrm>
          <a:prstGeom prst="rect">
            <a:avLst/>
          </a:prstGeom>
        </p:spPr>
      </p:pic>
      <p:sp>
        <p:nvSpPr>
          <p:cNvPr id="14" name="Pięciokąt 5"/>
          <p:cNvSpPr/>
          <p:nvPr/>
        </p:nvSpPr>
        <p:spPr bwMode="auto">
          <a:xfrm rot="5400000">
            <a:off x="5591101" y="4426122"/>
            <a:ext cx="28583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Pięciokąt 5"/>
          <p:cNvSpPr/>
          <p:nvPr/>
        </p:nvSpPr>
        <p:spPr bwMode="auto">
          <a:xfrm rot="5400000">
            <a:off x="4688120" y="3526022"/>
            <a:ext cx="46585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Pięciokąt 5"/>
          <p:cNvSpPr/>
          <p:nvPr/>
        </p:nvSpPr>
        <p:spPr bwMode="auto">
          <a:xfrm rot="5400000">
            <a:off x="5300188" y="4138090"/>
            <a:ext cx="3434404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Pięciokąt 5"/>
          <p:cNvSpPr/>
          <p:nvPr/>
        </p:nvSpPr>
        <p:spPr bwMode="auto">
          <a:xfrm rot="5400000">
            <a:off x="2458754" y="3526022"/>
            <a:ext cx="4658540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Prążkowana strzałka w prawo 6"/>
          <p:cNvSpPr/>
          <p:nvPr/>
        </p:nvSpPr>
        <p:spPr bwMode="auto">
          <a:xfrm rot="10800000" flipV="1">
            <a:off x="5231358" y="531915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Prążkowana strzałka w prawo 4"/>
          <p:cNvSpPr/>
          <p:nvPr/>
        </p:nvSpPr>
        <p:spPr bwMode="auto">
          <a:xfrm flipV="1">
            <a:off x="5302059" y="1914986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 to zróbmy coś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2915816" y="2204864"/>
            <a:ext cx="3312368" cy="79208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tstream Vera Sans" pitchFamily="34" charset="0"/>
                <a:cs typeface="Arial" charset="0"/>
              </a:rPr>
              <a:t>Zrób to !!!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00908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4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ęciokąt 5"/>
          <p:cNvSpPr/>
          <p:nvPr/>
        </p:nvSpPr>
        <p:spPr bwMode="auto">
          <a:xfrm rot="5400000">
            <a:off x="3849039" y="2132856"/>
            <a:ext cx="2016224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 err="1" smtClean="0"/>
              <a:t>może</a:t>
            </a:r>
            <a:r>
              <a:rPr lang="en-GB" dirty="0" smtClean="0"/>
              <a:t>…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ążkowana strzałka w prawo 4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ążkowana strzałka w prawo 6"/>
          <p:cNvSpPr/>
          <p:nvPr/>
        </p:nvSpPr>
        <p:spPr bwMode="auto">
          <a:xfrm rot="10800000" flipV="1">
            <a:off x="2144503" y="531915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4029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912" y="5085184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564904"/>
            <a:ext cx="1296144" cy="1296144"/>
          </a:xfrm>
          <a:prstGeom prst="rect">
            <a:avLst/>
          </a:prstGeom>
        </p:spPr>
      </p:pic>
      <p:sp>
        <p:nvSpPr>
          <p:cNvPr id="13" name="Pięciokąt 5"/>
          <p:cNvSpPr/>
          <p:nvPr/>
        </p:nvSpPr>
        <p:spPr bwMode="auto">
          <a:xfrm rot="5400000">
            <a:off x="5606989" y="4462126"/>
            <a:ext cx="2642316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Pięciokąt 5"/>
          <p:cNvSpPr/>
          <p:nvPr/>
        </p:nvSpPr>
        <p:spPr bwMode="auto">
          <a:xfrm rot="5400000">
            <a:off x="3538874" y="4462126"/>
            <a:ext cx="2642316" cy="576064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Prążkowana strzałka w prawo 6"/>
          <p:cNvSpPr/>
          <p:nvPr/>
        </p:nvSpPr>
        <p:spPr bwMode="auto">
          <a:xfrm rot="10800000" flipV="1">
            <a:off x="5231358" y="531915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Prążkowana strzałka w prawo 4"/>
          <p:cNvSpPr/>
          <p:nvPr/>
        </p:nvSpPr>
        <p:spPr bwMode="auto">
          <a:xfrm flipV="1">
            <a:off x="5231597" y="3573016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Prążkowana strzałka w prawo 6"/>
          <p:cNvSpPr/>
          <p:nvPr/>
        </p:nvSpPr>
        <p:spPr bwMode="auto">
          <a:xfrm rot="10800000" flipV="1">
            <a:off x="2143004" y="276996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912" y="2505855"/>
            <a:ext cx="390276" cy="6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6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Czyli</a:t>
            </a:r>
            <a:endParaRPr lang="pl-PL" dirty="0"/>
          </a:p>
        </p:txBody>
      </p:sp>
      <p:sp>
        <p:nvSpPr>
          <p:cNvPr id="4" name="Strzałka w prawo z wcięciem 3"/>
          <p:cNvSpPr/>
          <p:nvPr/>
        </p:nvSpPr>
        <p:spPr bwMode="auto">
          <a:xfrm>
            <a:off x="323528" y="1847461"/>
            <a:ext cx="3528392" cy="288032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Strzałka w prawo z wcięciem 4"/>
          <p:cNvSpPr/>
          <p:nvPr/>
        </p:nvSpPr>
        <p:spPr bwMode="auto">
          <a:xfrm>
            <a:off x="899592" y="2852936"/>
            <a:ext cx="3528392" cy="288032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Strzałka w prawo z wcięciem 5"/>
          <p:cNvSpPr/>
          <p:nvPr/>
        </p:nvSpPr>
        <p:spPr bwMode="auto">
          <a:xfrm>
            <a:off x="1619672" y="3933056"/>
            <a:ext cx="3528392" cy="288032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02577" y="180681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wątek przyjmujący żądania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292080" y="2780928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wątek przetwarzający żądanie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292080" y="3861048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wątek wysyłający odpowiedź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956652" y="52292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opcjonalnie</a:t>
            </a:r>
            <a:endParaRPr lang="pl-PL" dirty="0"/>
          </a:p>
        </p:txBody>
      </p:sp>
      <p:cxnSp>
        <p:nvCxnSpPr>
          <p:cNvPr id="12" name="Łącznik prostoliniowy 11"/>
          <p:cNvCxnSpPr/>
          <p:nvPr/>
        </p:nvCxnSpPr>
        <p:spPr bwMode="auto">
          <a:xfrm flipH="1" flipV="1">
            <a:off x="5292080" y="4440478"/>
            <a:ext cx="936104" cy="7167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507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 czego skorzystać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Pule </a:t>
            </a:r>
            <a:r>
              <a:rPr lang="pl-PL" dirty="0" smtClean="0"/>
              <a:t>wątków (java.io.concurrency)</a:t>
            </a:r>
          </a:p>
          <a:p>
            <a:r>
              <a:rPr lang="pl-PL" dirty="0" smtClean="0"/>
              <a:t>JMS</a:t>
            </a:r>
            <a:endParaRPr lang="en-GB" dirty="0" smtClean="0"/>
          </a:p>
          <a:p>
            <a:r>
              <a:rPr lang="en-GB" dirty="0" err="1" smtClean="0"/>
              <a:t>RabbitMQ</a:t>
            </a:r>
            <a:endParaRPr lang="en-GB" dirty="0" smtClean="0"/>
          </a:p>
          <a:p>
            <a:r>
              <a:rPr lang="pl-PL" dirty="0" smtClean="0"/>
              <a:t>Wsparcie </a:t>
            </a:r>
            <a:r>
              <a:rPr lang="pl-PL" dirty="0" smtClean="0"/>
              <a:t>frameworków (JEE 6, Spring</a:t>
            </a:r>
            <a:r>
              <a:rPr lang="pl-PL" dirty="0" smtClean="0"/>
              <a:t>)</a:t>
            </a:r>
            <a:endParaRPr lang="en-GB" dirty="0" smtClean="0"/>
          </a:p>
          <a:p>
            <a:r>
              <a:rPr lang="pl-PL" dirty="0" smtClean="0"/>
              <a:t>Inne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TIMEOUT!!!!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02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ThreadPool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5580112" y="2399798"/>
            <a:ext cx="2448272" cy="142351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Łącznik prosty ze strzałką 4"/>
          <p:cNvCxnSpPr/>
          <p:nvPr/>
        </p:nvCxnSpPr>
        <p:spPr bwMode="auto">
          <a:xfrm>
            <a:off x="6444208" y="1700808"/>
            <a:ext cx="385482" cy="1038052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pole tekstowe 5"/>
          <p:cNvSpPr txBox="1"/>
          <p:nvPr/>
        </p:nvSpPr>
        <p:spPr>
          <a:xfrm>
            <a:off x="5686070" y="122161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pula wątków</a:t>
            </a:r>
            <a:endParaRPr lang="pl-PL" dirty="0"/>
          </a:p>
        </p:txBody>
      </p:sp>
      <p:sp>
        <p:nvSpPr>
          <p:cNvPr id="7" name="Strzałka w prawo z wcięciem 6"/>
          <p:cNvSpPr/>
          <p:nvPr/>
        </p:nvSpPr>
        <p:spPr bwMode="auto">
          <a:xfrm>
            <a:off x="6054919" y="2922416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Strzałka w prawo z wcięciem 7"/>
          <p:cNvSpPr/>
          <p:nvPr/>
        </p:nvSpPr>
        <p:spPr bwMode="auto">
          <a:xfrm>
            <a:off x="5724128" y="3114497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Strzałka w prawo z wcięciem 8"/>
          <p:cNvSpPr/>
          <p:nvPr/>
        </p:nvSpPr>
        <p:spPr bwMode="auto">
          <a:xfrm>
            <a:off x="5731227" y="3352732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Strzałka w prawo z wcięciem 9"/>
          <p:cNvSpPr/>
          <p:nvPr/>
        </p:nvSpPr>
        <p:spPr bwMode="auto">
          <a:xfrm>
            <a:off x="6054920" y="3567033"/>
            <a:ext cx="1454245" cy="152536"/>
          </a:xfrm>
          <a:prstGeom prst="notchedRightArrow">
            <a:avLst>
              <a:gd name="adj1" fmla="val 50000"/>
              <a:gd name="adj2" fmla="val 41929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95536" y="1321407"/>
            <a:ext cx="46474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Potraktujmy pulę wątków jak pulę połączeń.</a:t>
            </a:r>
          </a:p>
          <a:p>
            <a:r>
              <a:rPr lang="pl-PL" dirty="0" smtClean="0"/>
              <a:t>Spowodujemy iż określone zadanie będzie</a:t>
            </a:r>
          </a:p>
          <a:p>
            <a:r>
              <a:rPr lang="pl-PL" dirty="0" smtClean="0"/>
              <a:t>przeprowadzane tylko przez określoną ilość</a:t>
            </a:r>
          </a:p>
          <a:p>
            <a:r>
              <a:rPr lang="pl-PL" dirty="0" smtClean="0"/>
              <a:t>wątków.</a:t>
            </a:r>
          </a:p>
          <a:p>
            <a:r>
              <a:rPr lang="pl-PL" dirty="0" smtClean="0"/>
              <a:t>Dzięki temu zapanujemy np. nad zużyciem </a:t>
            </a:r>
          </a:p>
          <a:p>
            <a:r>
              <a:rPr lang="pl-PL" dirty="0" smtClean="0"/>
              <a:t>pamięci i zablokujemy nadmierną </a:t>
            </a:r>
          </a:p>
          <a:p>
            <a:r>
              <a:rPr lang="pl-PL" dirty="0" smtClean="0"/>
              <a:t>pazerność aplikacji (jeśli takowa istnieje).</a:t>
            </a:r>
          </a:p>
        </p:txBody>
      </p:sp>
    </p:spTree>
    <p:extLst>
      <p:ext uri="{BB962C8B-B14F-4D97-AF65-F5344CB8AC3E}">
        <p14:creationId xmlns:p14="http://schemas.microsoft.com/office/powerpoint/2010/main" val="7138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Executor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55576" y="1124744"/>
            <a:ext cx="6624736" cy="38884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ExecutorService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executorService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 =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	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Executors.newFixedThreadPool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(10);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pl-PL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ExecutorService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executorService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 =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Executors.newCachedThreadPool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(</a:t>
            </a:r>
            <a:endParaRPr lang="pl-PL" sz="1600" i="1" dirty="0" smtClean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new</a:t>
            </a:r>
            <a:r>
              <a:rPr lang="en-US" sz="1600" b="1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ThreadFactory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()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@Override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public Thread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newThread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(Runnable r)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    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return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….. 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;</a:t>
            </a:r>
            <a:endParaRPr lang="en-US" sz="1600" i="1" dirty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});</a:t>
            </a:r>
            <a:endParaRPr kumimoji="0" lang="pl-PL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itstream Vera San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Callable</a:t>
            </a:r>
            <a:r>
              <a:rPr lang="pl-PL" dirty="0" smtClean="0"/>
              <a:t>&lt;V&gt; i </a:t>
            </a:r>
            <a:r>
              <a:rPr lang="pl-PL" dirty="0" err="1" smtClean="0"/>
              <a:t>Future</a:t>
            </a:r>
            <a:r>
              <a:rPr lang="pl-PL" dirty="0" smtClean="0"/>
              <a:t>&lt;V&gt;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55576" y="1124744"/>
            <a:ext cx="6624736" cy="38884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public interface Callable&lt;V&gt;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   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V 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call() throws Exception;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Bitstream Vera Sans" pitchFamily="34" charset="0"/>
                <a:cs typeface="Arial" charset="0"/>
              </a:rPr>
              <a:t>}</a:t>
            </a:r>
            <a:endParaRPr lang="pl-PL" sz="1600" i="1" dirty="0" smtClean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1600" i="1" dirty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public interface Future&lt;V&gt;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boolean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cancel(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boolean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mayInterruptIfRunning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boolean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isCancelled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boolean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isDone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();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endParaRPr lang="en-US" sz="1600" i="1" dirty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V 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get() throws 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InterruptedException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,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	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ExecutionException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V get(long timeout, 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TimeUnit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 unit)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        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throws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InterruptedException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,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		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ExecutionException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,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TimeoutException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i="1" dirty="0">
              <a:latin typeface="Bitstream Vera San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Wywołanie zadania	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55576" y="1124744"/>
            <a:ext cx="6624736" cy="29523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ExecutorService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executorService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= 		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Executors.newFixedThreadPool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(10);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pl-PL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Future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&lt;String&gt; 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future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= 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executorService.submit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(</a:t>
            </a:r>
            <a:endParaRPr lang="pl-PL" sz="1600" i="1" dirty="0" smtClean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	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new 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Callable&lt;String&gt;()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    @Override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    public String call() throws Exception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        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executorService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.invoke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        return "TEST";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Bitstream Vera Sans" pitchFamily="34" charset="0"/>
                <a:cs typeface="Arial" charset="0"/>
              </a:rPr>
              <a:t>            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Bitstream Vera Sans" pitchFamily="34" charset="0"/>
                <a:cs typeface="Arial" charset="0"/>
              </a:rPr>
              <a:t>});</a:t>
            </a:r>
            <a:endParaRPr lang="pl-PL" sz="1600" i="1" dirty="0" smtClean="0">
              <a:latin typeface="Bitstream Vera Sans" pitchFamily="34" charset="0"/>
              <a:cs typeface="Arial" charset="0"/>
            </a:endParaRPr>
          </a:p>
        </p:txBody>
      </p:sp>
      <p:sp>
        <p:nvSpPr>
          <p:cNvPr id="5" name="Prostokąt 4"/>
          <p:cNvSpPr/>
          <p:nvPr/>
        </p:nvSpPr>
        <p:spPr bwMode="auto">
          <a:xfrm>
            <a:off x="1331640" y="4356720"/>
            <a:ext cx="6048672" cy="10885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 &lt;T&gt; List&lt;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Future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&lt;T&gt;&gt;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invokeAll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(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	Collection&lt;?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extends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Callable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&lt;T&gt;&gt;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tasks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	       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throws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err="1">
                <a:latin typeface="Bitstream Vera Sans" pitchFamily="34" charset="0"/>
                <a:cs typeface="Arial" charset="0"/>
              </a:rPr>
              <a:t>InterruptedException</a:t>
            </a:r>
            <a:r>
              <a:rPr lang="pl-PL" sz="1600" i="1" dirty="0">
                <a:latin typeface="Bitstream Vera Sans" pitchFamily="34" charset="0"/>
                <a:cs typeface="Arial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455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Zbieranie wyników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55576" y="1124744"/>
            <a:ext cx="6624736" cy="29523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latin typeface="Bitstream Vera Sans" pitchFamily="34" charset="0"/>
                <a:cs typeface="Arial" charset="0"/>
              </a:rPr>
              <a:t>ExecutorService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 err="1">
                <a:latin typeface="Bitstream Vera Sans" pitchFamily="34" charset="0"/>
                <a:cs typeface="Arial" charset="0"/>
              </a:rPr>
              <a:t>executorService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 =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Executors.newFixedThreadPool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(5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i="1" dirty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CompletionService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en-US" sz="1600" i="1" dirty="0">
                <a:latin typeface="Bitstream Vera Sans" pitchFamily="34" charset="0"/>
                <a:cs typeface="Arial" charset="0"/>
              </a:rPr>
              <a:t>completion = new 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ExecutorCompletionService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(</a:t>
            </a:r>
            <a:r>
              <a:rPr lang="en-US" sz="1600" i="1" dirty="0" err="1" smtClean="0">
                <a:latin typeface="Bitstream Vera Sans" pitchFamily="34" charset="0"/>
                <a:cs typeface="Arial" charset="0"/>
              </a:rPr>
              <a:t>executorService</a:t>
            </a:r>
            <a:r>
              <a:rPr lang="en-US" sz="1600" i="1" dirty="0" smtClean="0">
                <a:latin typeface="Bitstream Vera Sans" pitchFamily="34" charset="0"/>
                <a:cs typeface="Arial" charset="0"/>
              </a:rPr>
              <a:t>);</a:t>
            </a:r>
            <a:endParaRPr lang="pl-PL" sz="1600" i="1" dirty="0" smtClean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pl-PL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1600" i="1" dirty="0" smtClean="0">
              <a:latin typeface="Bitstream Ver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for(;;){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smtClean="0">
                <a:latin typeface="Bitstream Vera Sans" pitchFamily="34" charset="0"/>
                <a:cs typeface="Arial" charset="0"/>
              </a:rPr>
              <a:t>	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completion.take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>
                <a:latin typeface="Bitstream Vera Sans" pitchFamily="34" charset="0"/>
                <a:cs typeface="Arial" charset="0"/>
              </a:rPr>
              <a:t>}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</a:t>
            </a:r>
          </a:p>
        </p:txBody>
      </p:sp>
      <p:sp>
        <p:nvSpPr>
          <p:cNvPr id="5" name="Prostokąt 4"/>
          <p:cNvSpPr/>
          <p:nvPr/>
        </p:nvSpPr>
        <p:spPr bwMode="auto">
          <a:xfrm>
            <a:off x="1331640" y="4356720"/>
            <a:ext cx="6048672" cy="8004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Future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&lt;V&gt; 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take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() 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throws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 </a:t>
            </a:r>
            <a:r>
              <a:rPr lang="pl-PL" sz="1600" i="1" dirty="0" err="1" smtClean="0">
                <a:latin typeface="Bitstream Vera Sans" pitchFamily="34" charset="0"/>
                <a:cs typeface="Arial" charset="0"/>
              </a:rPr>
              <a:t>InterruptedException</a:t>
            </a:r>
            <a:r>
              <a:rPr lang="pl-PL" sz="1600" i="1" dirty="0" smtClean="0">
                <a:latin typeface="Bitstream Vera Sans" pitchFamily="34" charset="0"/>
                <a:cs typeface="Arial" charset="0"/>
              </a:rPr>
              <a:t>;</a:t>
            </a:r>
            <a:endParaRPr kumimoji="0" lang="pl-PL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itstream Vera San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Hmmmm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Programowanie</a:t>
            </a:r>
            <a:r>
              <a:rPr lang="en-GB" dirty="0" smtClean="0"/>
              <a:t> </a:t>
            </a:r>
            <a:r>
              <a:rPr lang="en-GB" dirty="0" err="1" smtClean="0"/>
              <a:t>synchroniczne</a:t>
            </a:r>
            <a:r>
              <a:rPr lang="en-GB" dirty="0" smtClean="0"/>
              <a:t> jest </a:t>
            </a:r>
            <a:r>
              <a:rPr lang="en-GB" dirty="0" err="1" smtClean="0"/>
              <a:t>proste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 smtClean="0"/>
              <a:t>Asynchroniczność</a:t>
            </a:r>
            <a:r>
              <a:rPr lang="en-GB" dirty="0" smtClean="0"/>
              <a:t> </a:t>
            </a:r>
            <a:r>
              <a:rPr lang="en-GB" dirty="0" err="1" smtClean="0"/>
              <a:t>dramatycznie</a:t>
            </a:r>
            <a:r>
              <a:rPr lang="en-GB" dirty="0" smtClean="0"/>
              <a:t> </a:t>
            </a:r>
            <a:r>
              <a:rPr lang="en-GB" dirty="0" err="1" smtClean="0"/>
              <a:t>podnosi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skomplikowania</a:t>
            </a:r>
            <a:r>
              <a:rPr lang="en-GB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4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Wyzwania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Obsługa</a:t>
            </a:r>
            <a:r>
              <a:rPr lang="en-GB" dirty="0" smtClean="0"/>
              <a:t> </a:t>
            </a:r>
            <a:r>
              <a:rPr lang="en-GB" dirty="0" err="1" smtClean="0"/>
              <a:t>błędów</a:t>
            </a:r>
            <a:endParaRPr lang="en-GB" dirty="0" smtClean="0"/>
          </a:p>
          <a:p>
            <a:r>
              <a:rPr lang="en-GB" dirty="0" err="1" smtClean="0"/>
              <a:t>Łańcuch</a:t>
            </a:r>
            <a:r>
              <a:rPr lang="en-GB" dirty="0" smtClean="0"/>
              <a:t> </a:t>
            </a:r>
            <a:r>
              <a:rPr lang="en-GB" dirty="0" err="1" smtClean="0"/>
              <a:t>wywołań</a:t>
            </a:r>
            <a:endParaRPr lang="en-GB" dirty="0" smtClean="0"/>
          </a:p>
          <a:p>
            <a:r>
              <a:rPr lang="en-GB" dirty="0" err="1" smtClean="0"/>
              <a:t>Kiedy</a:t>
            </a:r>
            <a:r>
              <a:rPr lang="en-GB" dirty="0" smtClean="0"/>
              <a:t> </a:t>
            </a:r>
            <a:r>
              <a:rPr lang="en-GB" dirty="0" err="1" smtClean="0"/>
              <a:t>użytkownik</a:t>
            </a:r>
            <a:r>
              <a:rPr lang="en-GB" dirty="0" smtClean="0"/>
              <a:t> </a:t>
            </a:r>
            <a:r>
              <a:rPr lang="en-GB" dirty="0" err="1" smtClean="0"/>
              <a:t>już</a:t>
            </a:r>
            <a:r>
              <a:rPr lang="en-GB" dirty="0" smtClean="0"/>
              <a:t> </a:t>
            </a:r>
            <a:r>
              <a:rPr lang="en-GB" dirty="0" err="1" smtClean="0"/>
              <a:t>nie</a:t>
            </a:r>
            <a:r>
              <a:rPr lang="en-GB" dirty="0" smtClean="0"/>
              <a:t> </a:t>
            </a:r>
            <a:r>
              <a:rPr lang="en-GB" dirty="0" err="1" smtClean="0"/>
              <a:t>czeka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odpowiedź</a:t>
            </a:r>
            <a:endParaRPr lang="en-GB" dirty="0" smtClean="0"/>
          </a:p>
          <a:p>
            <a:r>
              <a:rPr lang="en-GB" dirty="0" err="1" smtClean="0"/>
              <a:t>Przełączanie</a:t>
            </a:r>
            <a:r>
              <a:rPr lang="en-GB" dirty="0" smtClean="0"/>
              <a:t> </a:t>
            </a:r>
            <a:r>
              <a:rPr lang="en-GB" dirty="0" err="1" smtClean="0"/>
              <a:t>wątków</a:t>
            </a:r>
            <a:r>
              <a:rPr lang="en-GB" dirty="0" smtClean="0"/>
              <a:t> np do </a:t>
            </a:r>
            <a:r>
              <a:rPr lang="en-GB" dirty="0" err="1" smtClean="0"/>
              <a:t>aktualizacji</a:t>
            </a:r>
            <a:r>
              <a:rPr lang="en-GB" dirty="0" smtClean="0"/>
              <a:t> UI</a:t>
            </a:r>
          </a:p>
          <a:p>
            <a:r>
              <a:rPr lang="en-GB" dirty="0" err="1" smtClean="0"/>
              <a:t>Unikanie</a:t>
            </a:r>
            <a:r>
              <a:rPr lang="en-GB" dirty="0" smtClean="0"/>
              <a:t> </a:t>
            </a:r>
            <a:r>
              <a:rPr lang="en-GB" dirty="0" err="1" smtClean="0"/>
              <a:t>blokad</a:t>
            </a:r>
            <a:endParaRPr lang="en-GB" dirty="0" smtClean="0"/>
          </a:p>
          <a:p>
            <a:r>
              <a:rPr lang="en-GB" dirty="0" err="1" smtClean="0"/>
              <a:t>Wielu</a:t>
            </a:r>
            <a:r>
              <a:rPr lang="en-GB" dirty="0" smtClean="0"/>
              <a:t> </a:t>
            </a:r>
            <a:r>
              <a:rPr lang="en-GB" dirty="0" err="1" smtClean="0"/>
              <a:t>odbiorców</a:t>
            </a:r>
            <a:endParaRPr lang="en-GB" dirty="0" smtClean="0"/>
          </a:p>
          <a:p>
            <a:r>
              <a:rPr lang="en-GB" dirty="0" err="1" smtClean="0"/>
              <a:t>Złożone</a:t>
            </a:r>
            <a:r>
              <a:rPr lang="en-GB" dirty="0" smtClean="0"/>
              <a:t> </a:t>
            </a:r>
            <a:r>
              <a:rPr lang="en-GB" dirty="0" err="1" smtClean="0"/>
              <a:t>funkcje</a:t>
            </a:r>
            <a:endParaRPr lang="en-GB" dirty="0" smtClean="0"/>
          </a:p>
          <a:p>
            <a:r>
              <a:rPr lang="en-GB" dirty="0" smtClean="0"/>
              <a:t>Backpressure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20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oczekiwaniu na wynik</a:t>
            </a:r>
            <a:endParaRPr lang="pl-PL" dirty="0"/>
          </a:p>
        </p:txBody>
      </p:sp>
      <p:pic>
        <p:nvPicPr>
          <p:cNvPr id="1026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51" y="4272184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00" y="1988840"/>
            <a:ext cx="2808312" cy="2808312"/>
          </a:xfrm>
          <a:prstGeom prst="rect">
            <a:avLst/>
          </a:prstGeom>
        </p:spPr>
      </p:pic>
      <p:pic>
        <p:nvPicPr>
          <p:cNvPr id="5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540673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561" y="756323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07" y="4287498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94405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632" y="4779911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840" y="2505075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aldenford\AppData\Local\Microsoft\Windows\Temporary Internet Files\Content.IE5\IKZ4PPMG\MC90023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76" y="3900177"/>
            <a:ext cx="16414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7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Aplikacje</a:t>
            </a:r>
            <a:r>
              <a:rPr lang="en-GB" dirty="0" smtClean="0"/>
              <a:t> </a:t>
            </a:r>
            <a:r>
              <a:rPr lang="en-GB" dirty="0" err="1" smtClean="0"/>
              <a:t>reaktywne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Dane </a:t>
            </a:r>
            <a:r>
              <a:rPr lang="en-GB" dirty="0" err="1" smtClean="0"/>
              <a:t>są</a:t>
            </a:r>
            <a:r>
              <a:rPr lang="en-GB" dirty="0" smtClean="0"/>
              <a:t> </a:t>
            </a:r>
            <a:r>
              <a:rPr lang="en-GB" dirty="0" err="1" smtClean="0"/>
              <a:t>procesowane</a:t>
            </a:r>
            <a:r>
              <a:rPr lang="en-GB" dirty="0" smtClean="0"/>
              <a:t> w </a:t>
            </a:r>
            <a:r>
              <a:rPr lang="en-GB" dirty="0" err="1" smtClean="0"/>
              <a:t>postaci</a:t>
            </a:r>
            <a:r>
              <a:rPr lang="en-GB" dirty="0" smtClean="0"/>
              <a:t> </a:t>
            </a:r>
            <a:r>
              <a:rPr lang="en-GB" dirty="0" err="1" smtClean="0"/>
              <a:t>strumieni</a:t>
            </a:r>
            <a:endParaRPr lang="en-GB" dirty="0" smtClean="0"/>
          </a:p>
          <a:p>
            <a:r>
              <a:rPr lang="en-GB" dirty="0" err="1" smtClean="0"/>
              <a:t>Sterowanie</a:t>
            </a:r>
            <a:r>
              <a:rPr lang="en-GB" dirty="0" smtClean="0"/>
              <a:t> </a:t>
            </a:r>
            <a:r>
              <a:rPr lang="en-GB" dirty="0" err="1" smtClean="0"/>
              <a:t>poprzez</a:t>
            </a:r>
            <a:r>
              <a:rPr lang="en-GB" dirty="0" smtClean="0"/>
              <a:t> </a:t>
            </a:r>
            <a:r>
              <a:rPr lang="en-GB" dirty="0" err="1" smtClean="0"/>
              <a:t>zdarzenia</a:t>
            </a:r>
            <a:endParaRPr lang="en-GB" dirty="0" smtClean="0"/>
          </a:p>
          <a:p>
            <a:r>
              <a:rPr lang="en-GB" dirty="0" err="1" smtClean="0"/>
              <a:t>Utrzymują</a:t>
            </a:r>
            <a:r>
              <a:rPr lang="en-GB" dirty="0" smtClean="0"/>
              <a:t> “</a:t>
            </a:r>
            <a:r>
              <a:rPr lang="en-GB" dirty="0" err="1" smtClean="0"/>
              <a:t>życie</a:t>
            </a:r>
            <a:r>
              <a:rPr lang="en-GB" dirty="0" smtClean="0"/>
              <a:t>” </a:t>
            </a:r>
            <a:r>
              <a:rPr lang="en-GB" dirty="0" err="1" smtClean="0"/>
              <a:t>pomimo</a:t>
            </a:r>
            <a:r>
              <a:rPr lang="en-GB" dirty="0" smtClean="0"/>
              <a:t> </a:t>
            </a:r>
            <a:r>
              <a:rPr lang="en-GB" dirty="0" err="1" smtClean="0"/>
              <a:t>błędów</a:t>
            </a:r>
            <a:endParaRPr lang="en-GB" dirty="0"/>
          </a:p>
          <a:p>
            <a:r>
              <a:rPr lang="en-GB" dirty="0" err="1" smtClean="0"/>
              <a:t>Są</a:t>
            </a:r>
            <a:r>
              <a:rPr lang="en-GB" dirty="0" smtClean="0"/>
              <a:t> </a:t>
            </a:r>
            <a:r>
              <a:rPr lang="en-GB" dirty="0" err="1" smtClean="0"/>
              <a:t>odporne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zbyt</a:t>
            </a:r>
            <a:r>
              <a:rPr lang="en-GB" dirty="0" smtClean="0"/>
              <a:t> </a:t>
            </a:r>
            <a:r>
              <a:rPr lang="en-GB" dirty="0" err="1" smtClean="0"/>
              <a:t>duże</a:t>
            </a:r>
            <a:r>
              <a:rPr lang="en-GB" dirty="0" smtClean="0"/>
              <a:t> </a:t>
            </a:r>
            <a:r>
              <a:rPr lang="en-GB" dirty="0" err="1" smtClean="0"/>
              <a:t>obciążenie</a:t>
            </a:r>
            <a:endParaRPr lang="en-GB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6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Reactive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Reactive Streams</a:t>
            </a:r>
          </a:p>
          <a:p>
            <a:r>
              <a:rPr lang="en-GB" dirty="0" smtClean="0"/>
              <a:t>http://www.reactive-streams.com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github.com/reactive-streams/reactive-streams-jvm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Reactive Extensions</a:t>
            </a:r>
          </a:p>
          <a:p>
            <a:r>
              <a:rPr lang="en-GB" dirty="0" smtClean="0"/>
              <a:t>https</a:t>
            </a:r>
            <a:r>
              <a:rPr lang="en-GB" dirty="0"/>
              <a:t>://reactivex.io/</a:t>
            </a:r>
            <a:endParaRPr lang="en-GB" dirty="0" smtClean="0"/>
          </a:p>
          <a:p>
            <a:endParaRPr lang="en-GB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8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en-GB" dirty="0" err="1" smtClean="0"/>
              <a:t>skorzystać</a:t>
            </a:r>
            <a:r>
              <a:rPr lang="en-GB" dirty="0" smtClean="0"/>
              <a:t>?	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RxJava</a:t>
            </a: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odmiany</a:t>
            </a:r>
            <a:r>
              <a:rPr lang="en-GB" dirty="0" smtClean="0"/>
              <a:t> </a:t>
            </a:r>
            <a:r>
              <a:rPr lang="en-GB" dirty="0" err="1" smtClean="0"/>
              <a:t>dla</a:t>
            </a:r>
            <a:r>
              <a:rPr lang="en-GB" dirty="0" smtClean="0"/>
              <a:t> </a:t>
            </a:r>
            <a:r>
              <a:rPr lang="en-GB" dirty="0" err="1" smtClean="0"/>
              <a:t>innych</a:t>
            </a:r>
            <a:r>
              <a:rPr lang="en-GB" dirty="0" smtClean="0"/>
              <a:t> </a:t>
            </a:r>
            <a:r>
              <a:rPr lang="en-GB" dirty="0" err="1" smtClean="0"/>
              <a:t>języków</a:t>
            </a:r>
            <a:r>
              <a:rPr lang="en-GB" dirty="0" smtClean="0"/>
              <a:t>)</a:t>
            </a:r>
          </a:p>
          <a:p>
            <a:r>
              <a:rPr lang="en-GB" dirty="0" smtClean="0"/>
              <a:t>Spring Reactor</a:t>
            </a:r>
          </a:p>
          <a:p>
            <a:r>
              <a:rPr lang="en-GB" dirty="0" smtClean="0"/>
              <a:t>JVM 9+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4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Podstawowe</a:t>
            </a:r>
            <a:r>
              <a:rPr lang="en-GB" dirty="0" smtClean="0"/>
              <a:t> </a:t>
            </a:r>
            <a:r>
              <a:rPr lang="en-GB" dirty="0" err="1" smtClean="0"/>
              <a:t>interfejsy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latin typeface="Bitstream Vera Sans"/>
              </a:rPr>
              <a:t>public interface Publisher&lt;T&gt; {</a:t>
            </a:r>
          </a:p>
          <a:p>
            <a:pPr marL="0" indent="0">
              <a:buNone/>
            </a:pPr>
            <a:r>
              <a:rPr lang="en-US" i="1" dirty="0" smtClean="0">
                <a:latin typeface="Bitstream Vera Sans"/>
              </a:rPr>
              <a:t>	public </a:t>
            </a:r>
            <a:r>
              <a:rPr lang="en-US" i="1" dirty="0">
                <a:latin typeface="Bitstream Vera Sans"/>
              </a:rPr>
              <a:t>void subscribe(Subscriber&lt;? super T&gt; s);</a:t>
            </a:r>
          </a:p>
          <a:p>
            <a:pPr marL="0" indent="0">
              <a:buNone/>
            </a:pPr>
            <a:r>
              <a:rPr lang="en-US" i="1" dirty="0" smtClean="0">
                <a:latin typeface="Bitstream Vera Sans"/>
              </a:rPr>
              <a:t>}</a:t>
            </a:r>
          </a:p>
          <a:p>
            <a:pPr marL="0" indent="0">
              <a:buNone/>
            </a:pPr>
            <a:endParaRPr lang="en-US" i="1" dirty="0">
              <a:latin typeface="Bitstream Vera Sans"/>
            </a:endParaRPr>
          </a:p>
          <a:p>
            <a:pPr marL="0" indent="0">
              <a:buNone/>
            </a:pPr>
            <a:r>
              <a:rPr lang="en-US" i="1" dirty="0">
                <a:latin typeface="Bitstream Vera Sans"/>
              </a:rPr>
              <a:t>public interface Subscriber&lt;T&gt; </a:t>
            </a:r>
            <a:r>
              <a:rPr lang="en-US" i="1" dirty="0" smtClean="0">
                <a:latin typeface="Bitstream Vera Sans"/>
              </a:rPr>
              <a:t>{ </a:t>
            </a:r>
            <a:endParaRPr lang="en-US" i="1" dirty="0">
              <a:latin typeface="Bitstream Vera Sans"/>
            </a:endParaRPr>
          </a:p>
          <a:p>
            <a:pPr marL="0" indent="0">
              <a:buNone/>
            </a:pPr>
            <a:r>
              <a:rPr lang="en-US" i="1" dirty="0">
                <a:latin typeface="Bitstream Vera Sans"/>
              </a:rPr>
              <a:t>    public void </a:t>
            </a:r>
            <a:r>
              <a:rPr lang="en-US" i="1" dirty="0" err="1">
                <a:latin typeface="Bitstream Vera Sans"/>
              </a:rPr>
              <a:t>onSubscribe</a:t>
            </a:r>
            <a:r>
              <a:rPr lang="en-US" i="1" dirty="0">
                <a:latin typeface="Bitstream Vera Sans"/>
              </a:rPr>
              <a:t>(Subscription s</a:t>
            </a:r>
            <a:r>
              <a:rPr lang="en-US" i="1" dirty="0" smtClean="0">
                <a:latin typeface="Bitstream Vera Sans"/>
              </a:rPr>
              <a:t>);  </a:t>
            </a:r>
            <a:endParaRPr lang="en-US" i="1" dirty="0">
              <a:latin typeface="Bitstream Vera Sans"/>
            </a:endParaRPr>
          </a:p>
          <a:p>
            <a:pPr marL="0" indent="0">
              <a:buNone/>
            </a:pPr>
            <a:r>
              <a:rPr lang="en-US" i="1" dirty="0">
                <a:latin typeface="Bitstream Vera Sans"/>
              </a:rPr>
              <a:t>    public void </a:t>
            </a:r>
            <a:r>
              <a:rPr lang="en-US" i="1" dirty="0" err="1">
                <a:latin typeface="Bitstream Vera Sans"/>
              </a:rPr>
              <a:t>onNext</a:t>
            </a:r>
            <a:r>
              <a:rPr lang="en-US" i="1" dirty="0">
                <a:latin typeface="Bitstream Vera Sans"/>
              </a:rPr>
              <a:t>(T t</a:t>
            </a:r>
            <a:r>
              <a:rPr lang="en-US" i="1" dirty="0" smtClean="0">
                <a:latin typeface="Bitstream Vera Sans"/>
              </a:rPr>
              <a:t>);</a:t>
            </a:r>
            <a:endParaRPr lang="en-US" i="1" dirty="0">
              <a:latin typeface="Bitstream Vera Sans"/>
            </a:endParaRPr>
          </a:p>
          <a:p>
            <a:pPr marL="0" indent="0">
              <a:buNone/>
            </a:pPr>
            <a:r>
              <a:rPr lang="en-US" i="1" dirty="0">
                <a:latin typeface="Bitstream Vera Sans"/>
              </a:rPr>
              <a:t>    public void </a:t>
            </a:r>
            <a:r>
              <a:rPr lang="en-US" i="1" dirty="0" err="1">
                <a:latin typeface="Bitstream Vera Sans"/>
              </a:rPr>
              <a:t>onError</a:t>
            </a:r>
            <a:r>
              <a:rPr lang="en-US" i="1" dirty="0">
                <a:latin typeface="Bitstream Vera Sans"/>
              </a:rPr>
              <a:t>(</a:t>
            </a:r>
            <a:r>
              <a:rPr lang="en-US" i="1" dirty="0" err="1">
                <a:latin typeface="Bitstream Vera Sans"/>
              </a:rPr>
              <a:t>Throwable</a:t>
            </a:r>
            <a:r>
              <a:rPr lang="en-US" i="1" dirty="0">
                <a:latin typeface="Bitstream Vera Sans"/>
              </a:rPr>
              <a:t> t</a:t>
            </a:r>
            <a:r>
              <a:rPr lang="en-US" i="1" dirty="0" smtClean="0">
                <a:latin typeface="Bitstream Vera Sans"/>
              </a:rPr>
              <a:t>);</a:t>
            </a:r>
            <a:endParaRPr lang="en-US" i="1" dirty="0">
              <a:latin typeface="Bitstream Vera Sans"/>
            </a:endParaRPr>
          </a:p>
          <a:p>
            <a:pPr marL="0" indent="0">
              <a:buNone/>
            </a:pPr>
            <a:r>
              <a:rPr lang="en-US" i="1" dirty="0">
                <a:latin typeface="Bitstream Vera Sans"/>
              </a:rPr>
              <a:t>    public void </a:t>
            </a:r>
            <a:r>
              <a:rPr lang="en-US" i="1" dirty="0" err="1">
                <a:latin typeface="Bitstream Vera Sans"/>
              </a:rPr>
              <a:t>onComplete</a:t>
            </a:r>
            <a:r>
              <a:rPr lang="en-US" i="1" dirty="0">
                <a:latin typeface="Bitstream Vera Sans"/>
              </a:rPr>
              <a:t>();</a:t>
            </a:r>
          </a:p>
          <a:p>
            <a:pPr marL="0" indent="0">
              <a:buNone/>
            </a:pPr>
            <a:r>
              <a:rPr lang="en-US" i="1" dirty="0">
                <a:latin typeface="Bitstream Vera Sans"/>
              </a:rPr>
              <a:t>}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6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Podstawowe</a:t>
            </a:r>
            <a:r>
              <a:rPr lang="en-GB" dirty="0" smtClean="0"/>
              <a:t> </a:t>
            </a:r>
            <a:r>
              <a:rPr lang="en-GB" dirty="0" err="1" smtClean="0"/>
              <a:t>interfejsy</a:t>
            </a:r>
            <a:r>
              <a:rPr lang="en-GB" dirty="0" smtClean="0"/>
              <a:t> 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>
                <a:latin typeface="Bitstream Vera Sans"/>
              </a:rPr>
              <a:t>public interface Subscription {    </a:t>
            </a:r>
          </a:p>
          <a:p>
            <a:pPr marL="0" indent="0">
              <a:buNone/>
            </a:pPr>
            <a:r>
              <a:rPr lang="pl-PL" i="1" dirty="0">
                <a:latin typeface="Bitstream Vera Sans"/>
              </a:rPr>
              <a:t>    public void request(long n);</a:t>
            </a:r>
          </a:p>
          <a:p>
            <a:pPr marL="0" indent="0">
              <a:buNone/>
            </a:pPr>
            <a:r>
              <a:rPr lang="pl-PL" i="1" dirty="0">
                <a:latin typeface="Bitstream Vera Sans"/>
              </a:rPr>
              <a:t>    public void cancel();</a:t>
            </a:r>
          </a:p>
          <a:p>
            <a:pPr marL="0" indent="0">
              <a:buNone/>
            </a:pPr>
            <a:r>
              <a:rPr lang="pl-PL" i="1" dirty="0" smtClean="0">
                <a:latin typeface="Bitstream Vera Sans"/>
              </a:rPr>
              <a:t>}</a:t>
            </a:r>
            <a:endParaRPr lang="en-GB" i="1" dirty="0" smtClean="0">
              <a:latin typeface="Bitstream Vera Sans"/>
            </a:endParaRPr>
          </a:p>
          <a:p>
            <a:pPr marL="0" indent="0">
              <a:buNone/>
            </a:pPr>
            <a:endParaRPr lang="en-GB" i="1" dirty="0">
              <a:latin typeface="Bitstream Vera Sans"/>
            </a:endParaRPr>
          </a:p>
          <a:p>
            <a:pPr marL="0" indent="0">
              <a:buNone/>
            </a:pPr>
            <a:r>
              <a:rPr lang="pl-PL" i="1" dirty="0">
                <a:latin typeface="Bitstream Vera Sans"/>
              </a:rPr>
              <a:t>public interface Processor&lt;T, R&gt; </a:t>
            </a:r>
            <a:endParaRPr lang="en-GB" i="1" dirty="0" smtClean="0">
              <a:latin typeface="Bitstream Vera Sans"/>
            </a:endParaRPr>
          </a:p>
          <a:p>
            <a:pPr marL="0" indent="0">
              <a:buNone/>
            </a:pPr>
            <a:r>
              <a:rPr lang="en-GB" i="1" dirty="0">
                <a:latin typeface="Bitstream Vera Sans"/>
              </a:rPr>
              <a:t>	</a:t>
            </a:r>
            <a:r>
              <a:rPr lang="pl-PL" i="1" dirty="0" smtClean="0">
                <a:latin typeface="Bitstream Vera Sans"/>
              </a:rPr>
              <a:t>extends </a:t>
            </a:r>
            <a:r>
              <a:rPr lang="pl-PL" i="1" dirty="0">
                <a:latin typeface="Bitstream Vera Sans"/>
              </a:rPr>
              <a:t>Subscriber&lt;T&gt;, Publisher&lt;R&gt; {</a:t>
            </a:r>
          </a:p>
          <a:p>
            <a:pPr marL="0" indent="0">
              <a:buNone/>
            </a:pPr>
            <a:r>
              <a:rPr lang="pl-PL" i="1" dirty="0">
                <a:latin typeface="Bitstream Vera Sans"/>
              </a:rPr>
              <a:t>}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7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RX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Observable </a:t>
            </a:r>
            <a:r>
              <a:rPr lang="en-GB" dirty="0" err="1" smtClean="0"/>
              <a:t>lub</a:t>
            </a:r>
            <a:r>
              <a:rPr lang="en-GB" dirty="0" smtClean="0"/>
              <a:t> </a:t>
            </a:r>
            <a:r>
              <a:rPr lang="en-GB" dirty="0" err="1" smtClean="0"/>
              <a:t>Flowable</a:t>
            </a:r>
            <a:endParaRPr lang="en-GB" dirty="0" smtClean="0"/>
          </a:p>
          <a:p>
            <a:r>
              <a:rPr lang="en-GB" dirty="0" smtClean="0"/>
              <a:t>Observer </a:t>
            </a:r>
            <a:r>
              <a:rPr lang="en-GB" dirty="0" err="1" smtClean="0"/>
              <a:t>lub</a:t>
            </a:r>
            <a:r>
              <a:rPr lang="en-GB" dirty="0" smtClean="0"/>
              <a:t> </a:t>
            </a:r>
            <a:r>
              <a:rPr lang="en-GB" dirty="0" err="1" smtClean="0"/>
              <a:t>Subsciber</a:t>
            </a:r>
            <a:endParaRPr lang="en-GB" dirty="0" smtClean="0"/>
          </a:p>
          <a:p>
            <a:r>
              <a:rPr lang="en-GB" dirty="0" smtClean="0"/>
              <a:t>Subject </a:t>
            </a:r>
            <a:r>
              <a:rPr lang="en-GB" dirty="0" err="1" smtClean="0"/>
              <a:t>lub</a:t>
            </a:r>
            <a:r>
              <a:rPr lang="en-GB" dirty="0" smtClean="0"/>
              <a:t> Processor</a:t>
            </a:r>
          </a:p>
          <a:p>
            <a:r>
              <a:rPr lang="en-GB" dirty="0" smtClean="0"/>
              <a:t>Operator</a:t>
            </a:r>
          </a:p>
          <a:p>
            <a:r>
              <a:rPr lang="en-GB" dirty="0" smtClean="0"/>
              <a:t>Scheduler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1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web</a:t>
            </a:r>
            <a:endParaRPr lang="pl-PL" dirty="0"/>
          </a:p>
        </p:txBody>
      </p:sp>
      <p:pic>
        <p:nvPicPr>
          <p:cNvPr id="1028" name="Picture 4" descr="C:\Users\Saldenford\AppData\Local\Microsoft\Windows\Temporary Internet Files\Content.IE5\HFJ3QRGZ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604" y="242088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189" y="1023425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7369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921" y="1023425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90" y="2045773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727" y="4714767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47660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47591"/>
            <a:ext cx="370694" cy="370694"/>
          </a:xfrm>
          <a:prstGeom prst="rect">
            <a:avLst/>
          </a:prstGeom>
        </p:spPr>
      </p:pic>
      <p:sp>
        <p:nvSpPr>
          <p:cNvPr id="16" name="Prążkowana strzałka w prawo 15"/>
          <p:cNvSpPr/>
          <p:nvPr/>
        </p:nvSpPr>
        <p:spPr bwMode="auto">
          <a:xfrm rot="2360000" flipV="1">
            <a:off x="3288848" y="1954310"/>
            <a:ext cx="603840" cy="87169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910" y="3087066"/>
            <a:ext cx="370694" cy="370694"/>
          </a:xfrm>
          <a:prstGeom prst="rect">
            <a:avLst/>
          </a:prstGeom>
        </p:spPr>
      </p:pic>
      <p:sp>
        <p:nvSpPr>
          <p:cNvPr id="18" name="Prążkowana strzałka w prawo 17"/>
          <p:cNvSpPr/>
          <p:nvPr/>
        </p:nvSpPr>
        <p:spPr bwMode="auto">
          <a:xfrm rot="1287210" flipV="1">
            <a:off x="1970850" y="2883460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311" y="3861048"/>
            <a:ext cx="370694" cy="370694"/>
          </a:xfrm>
          <a:prstGeom prst="rect">
            <a:avLst/>
          </a:prstGeom>
        </p:spPr>
      </p:pic>
      <p:sp>
        <p:nvSpPr>
          <p:cNvPr id="20" name="Prążkowana strzałka w prawo 19"/>
          <p:cNvSpPr/>
          <p:nvPr/>
        </p:nvSpPr>
        <p:spPr bwMode="auto">
          <a:xfrm rot="19720999" flipV="1">
            <a:off x="2254604" y="453554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50476"/>
            <a:ext cx="370694" cy="370694"/>
          </a:xfrm>
          <a:prstGeom prst="rect">
            <a:avLst/>
          </a:prstGeom>
        </p:spPr>
      </p:pic>
      <p:sp>
        <p:nvSpPr>
          <p:cNvPr id="22" name="Prążkowana strzałka w prawo 21"/>
          <p:cNvSpPr/>
          <p:nvPr/>
        </p:nvSpPr>
        <p:spPr bwMode="auto">
          <a:xfrm rot="13509050" flipV="1">
            <a:off x="5046900" y="4590193"/>
            <a:ext cx="603840" cy="87169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" name="Obraz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32856"/>
            <a:ext cx="370694" cy="370694"/>
          </a:xfrm>
          <a:prstGeom prst="rect">
            <a:avLst/>
          </a:prstGeom>
        </p:spPr>
      </p:pic>
      <p:sp>
        <p:nvSpPr>
          <p:cNvPr id="24" name="Prążkowana strzałka w prawo 23"/>
          <p:cNvSpPr/>
          <p:nvPr/>
        </p:nvSpPr>
        <p:spPr bwMode="auto">
          <a:xfrm rot="8914018" flipV="1">
            <a:off x="5470253" y="1848708"/>
            <a:ext cx="1005647" cy="10137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756" y="3000511"/>
            <a:ext cx="370694" cy="370694"/>
          </a:xfrm>
          <a:prstGeom prst="rect">
            <a:avLst/>
          </a:prstGeom>
        </p:spPr>
      </p:pic>
      <p:sp>
        <p:nvSpPr>
          <p:cNvPr id="26" name="Prążkowana strzałka w prawo 25"/>
          <p:cNvSpPr/>
          <p:nvPr/>
        </p:nvSpPr>
        <p:spPr bwMode="auto">
          <a:xfrm rot="11886164" flipV="1">
            <a:off x="5717887" y="3356016"/>
            <a:ext cx="938101" cy="109271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Przetwarzanie żądań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00" y="1810023"/>
            <a:ext cx="370694" cy="370694"/>
          </a:xfrm>
          <a:prstGeom prst="rect">
            <a:avLst/>
          </a:prstGeom>
        </p:spPr>
      </p:pic>
      <p:sp>
        <p:nvSpPr>
          <p:cNvPr id="6" name="Prążkowana strzałka w prawo 5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256490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10" y="2783985"/>
            <a:ext cx="370694" cy="370694"/>
          </a:xfrm>
          <a:prstGeom prst="rect">
            <a:avLst/>
          </a:prstGeom>
        </p:spPr>
      </p:pic>
      <p:sp>
        <p:nvSpPr>
          <p:cNvPr id="9" name="Prążkowana strzałka w prawo 8"/>
          <p:cNvSpPr/>
          <p:nvPr/>
        </p:nvSpPr>
        <p:spPr bwMode="auto">
          <a:xfrm flipV="1">
            <a:off x="2168202" y="292420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6248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00" y="3775329"/>
            <a:ext cx="370694" cy="370694"/>
          </a:xfrm>
          <a:prstGeom prst="rect">
            <a:avLst/>
          </a:prstGeom>
        </p:spPr>
      </p:pic>
      <p:sp>
        <p:nvSpPr>
          <p:cNvPr id="12" name="Prążkowana strzałka w prawo 11"/>
          <p:cNvSpPr/>
          <p:nvPr/>
        </p:nvSpPr>
        <p:spPr bwMode="auto">
          <a:xfrm flipV="1">
            <a:off x="2140638" y="391555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49235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rążkowana strzałka w prawo 14"/>
          <p:cNvSpPr/>
          <p:nvPr/>
        </p:nvSpPr>
        <p:spPr bwMode="auto">
          <a:xfrm flipV="1">
            <a:off x="2168202" y="485165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Znak zakazu 15"/>
          <p:cNvSpPr/>
          <p:nvPr/>
        </p:nvSpPr>
        <p:spPr bwMode="auto">
          <a:xfrm>
            <a:off x="4009002" y="4710646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Prostokąt 16"/>
          <p:cNvSpPr/>
          <p:nvPr/>
        </p:nvSpPr>
        <p:spPr bwMode="auto">
          <a:xfrm>
            <a:off x="5580112" y="2399798"/>
            <a:ext cx="2448272" cy="142351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564904"/>
            <a:ext cx="370694" cy="370694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883" y="3188413"/>
            <a:ext cx="370694" cy="370694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690" y="3069046"/>
            <a:ext cx="370694" cy="370694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553513"/>
            <a:ext cx="370694" cy="370694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5579284" y="1229327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Pula wątków</a:t>
            </a:r>
          </a:p>
          <a:p>
            <a:r>
              <a:rPr lang="pl-PL" dirty="0" smtClean="0"/>
              <a:t>odbierających żądania</a:t>
            </a:r>
          </a:p>
        </p:txBody>
      </p:sp>
      <p:cxnSp>
        <p:nvCxnSpPr>
          <p:cNvPr id="24" name="Łącznik prosty ze strzałką 23"/>
          <p:cNvCxnSpPr/>
          <p:nvPr/>
        </p:nvCxnSpPr>
        <p:spPr bwMode="auto">
          <a:xfrm>
            <a:off x="6300192" y="1844824"/>
            <a:ext cx="385482" cy="1038052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399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Czasami nasze niektóre zadania…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ążkowana strzałka w prawo 5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256490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10" y="2783985"/>
            <a:ext cx="370694" cy="370694"/>
          </a:xfrm>
          <a:prstGeom prst="rect">
            <a:avLst/>
          </a:prstGeom>
        </p:spPr>
      </p:pic>
      <p:sp>
        <p:nvSpPr>
          <p:cNvPr id="9" name="Prążkowana strzałka w prawo 8"/>
          <p:cNvSpPr/>
          <p:nvPr/>
        </p:nvSpPr>
        <p:spPr bwMode="auto">
          <a:xfrm flipV="1">
            <a:off x="2168202" y="292420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6248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ążkowana strzałka w prawo 11"/>
          <p:cNvSpPr/>
          <p:nvPr/>
        </p:nvSpPr>
        <p:spPr bwMode="auto">
          <a:xfrm flipV="1">
            <a:off x="2140638" y="391555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49235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rążkowana strzałka w prawo 14"/>
          <p:cNvSpPr/>
          <p:nvPr/>
        </p:nvSpPr>
        <p:spPr bwMode="auto">
          <a:xfrm flipV="1">
            <a:off x="2168202" y="485165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275856" y="948522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są cięższe niż wyświetlenie buźki na ekranie….</a:t>
            </a:r>
            <a:endParaRPr lang="pl-PL" dirty="0"/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10" y="4711433"/>
            <a:ext cx="370694" cy="370694"/>
          </a:xfrm>
          <a:prstGeom prst="rect">
            <a:avLst/>
          </a:prstGeom>
        </p:spPr>
      </p:pic>
      <p:pic>
        <p:nvPicPr>
          <p:cNvPr id="2050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82" y="1527454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0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… i potrafią przytkać </a:t>
            </a:r>
            <a:r>
              <a:rPr lang="pl-PL" dirty="0" smtClean="0"/>
              <a:t>system…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ążkowana strzałka w prawo 5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256490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ążkowana strzałka w prawo 8"/>
          <p:cNvSpPr/>
          <p:nvPr/>
        </p:nvSpPr>
        <p:spPr bwMode="auto">
          <a:xfrm flipV="1">
            <a:off x="2168202" y="292420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6248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ążkowana strzałka w prawo 11"/>
          <p:cNvSpPr/>
          <p:nvPr/>
        </p:nvSpPr>
        <p:spPr bwMode="auto">
          <a:xfrm flipV="1">
            <a:off x="2140638" y="391555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49235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rążkowana strzałka w prawo 14"/>
          <p:cNvSpPr/>
          <p:nvPr/>
        </p:nvSpPr>
        <p:spPr bwMode="auto">
          <a:xfrm flipV="1">
            <a:off x="2168202" y="485165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82" y="1527454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3169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385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rostokąt 18"/>
          <p:cNvSpPr/>
          <p:nvPr/>
        </p:nvSpPr>
        <p:spPr bwMode="auto">
          <a:xfrm>
            <a:off x="5580112" y="2399798"/>
            <a:ext cx="2448272" cy="142351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579284" y="122932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Pula połączeń</a:t>
            </a:r>
            <a:endParaRPr lang="pl-PL" dirty="0"/>
          </a:p>
        </p:txBody>
      </p:sp>
      <p:cxnSp>
        <p:nvCxnSpPr>
          <p:cNvPr id="27" name="Łącznik prosty ze strzałką 26"/>
          <p:cNvCxnSpPr/>
          <p:nvPr/>
        </p:nvCxnSpPr>
        <p:spPr bwMode="auto">
          <a:xfrm>
            <a:off x="6444208" y="1700808"/>
            <a:ext cx="385482" cy="1038052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chemat blokowy: dysk magnetyczny 4"/>
          <p:cNvSpPr/>
          <p:nvPr/>
        </p:nvSpPr>
        <p:spPr bwMode="auto">
          <a:xfrm>
            <a:off x="6084168" y="2564904"/>
            <a:ext cx="312006" cy="404428"/>
          </a:xfrm>
          <a:prstGeom prst="flowChartMagneticDisk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Schemat blokowy: dysk magnetyczny 27"/>
          <p:cNvSpPr/>
          <p:nvPr/>
        </p:nvSpPr>
        <p:spPr bwMode="auto">
          <a:xfrm>
            <a:off x="7452320" y="3160187"/>
            <a:ext cx="312006" cy="404428"/>
          </a:xfrm>
          <a:prstGeom prst="flowChartMagneticDisk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Schemat blokowy: dysk magnetyczny 28"/>
          <p:cNvSpPr/>
          <p:nvPr/>
        </p:nvSpPr>
        <p:spPr bwMode="auto">
          <a:xfrm>
            <a:off x="6501052" y="3095091"/>
            <a:ext cx="312006" cy="404428"/>
          </a:xfrm>
          <a:prstGeom prst="flowChartMagneticDisk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Schemat blokowy: dysk magnetyczny 29"/>
          <p:cNvSpPr/>
          <p:nvPr/>
        </p:nvSpPr>
        <p:spPr bwMode="auto">
          <a:xfrm>
            <a:off x="5772162" y="3226786"/>
            <a:ext cx="312006" cy="404428"/>
          </a:xfrm>
          <a:prstGeom prst="flowChartMagneticDisk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Schemat blokowy: dysk magnetyczny 30"/>
          <p:cNvSpPr/>
          <p:nvPr/>
        </p:nvSpPr>
        <p:spPr bwMode="auto">
          <a:xfrm>
            <a:off x="7140314" y="2593565"/>
            <a:ext cx="312006" cy="404428"/>
          </a:xfrm>
          <a:prstGeom prst="flowChartMagneticDisk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Znak zakazu 31"/>
          <p:cNvSpPr/>
          <p:nvPr/>
        </p:nvSpPr>
        <p:spPr bwMode="auto">
          <a:xfrm>
            <a:off x="4009002" y="4710646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Znak zakazu 32"/>
          <p:cNvSpPr/>
          <p:nvPr/>
        </p:nvSpPr>
        <p:spPr bwMode="auto">
          <a:xfrm>
            <a:off x="3995936" y="3702534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Znak zakazu 33"/>
          <p:cNvSpPr/>
          <p:nvPr/>
        </p:nvSpPr>
        <p:spPr bwMode="auto">
          <a:xfrm>
            <a:off x="3995936" y="2780928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… </a:t>
            </a:r>
            <a:r>
              <a:rPr lang="pl-PL" dirty="0" smtClean="0"/>
              <a:t>lub wyżreć całą pamięć…</a:t>
            </a:r>
            <a:endParaRPr lang="pl-PL" dirty="0"/>
          </a:p>
        </p:txBody>
      </p:sp>
      <p:pic>
        <p:nvPicPr>
          <p:cNvPr id="4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6" y="159094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ążkowana strzałka w prawo 5"/>
          <p:cNvSpPr/>
          <p:nvPr/>
        </p:nvSpPr>
        <p:spPr bwMode="auto">
          <a:xfrm flipV="1">
            <a:off x="2151292" y="195024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2564904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ążkowana strzałka w prawo 8"/>
          <p:cNvSpPr/>
          <p:nvPr/>
        </p:nvSpPr>
        <p:spPr bwMode="auto">
          <a:xfrm flipV="1">
            <a:off x="2168202" y="2924207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6248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ążkowana strzałka w prawo 11"/>
          <p:cNvSpPr/>
          <p:nvPr/>
        </p:nvSpPr>
        <p:spPr bwMode="auto">
          <a:xfrm flipV="1">
            <a:off x="2140638" y="3915551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2" descr="C:\Microsoft Office 2010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6" y="4492352"/>
            <a:ext cx="852304" cy="8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rążkowana strzałka w prawo 14"/>
          <p:cNvSpPr/>
          <p:nvPr/>
        </p:nvSpPr>
        <p:spPr bwMode="auto">
          <a:xfrm flipV="1">
            <a:off x="2168202" y="4851655"/>
            <a:ext cx="1325464" cy="90250"/>
          </a:xfrm>
          <a:prstGeom prst="stripedRightArrow">
            <a:avLst>
              <a:gd name="adj1" fmla="val 50000"/>
              <a:gd name="adj2" fmla="val 1675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82" y="1527454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3169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Saldenford\AppData\Local\Microsoft\Windows\Temporary Internet Files\Content.IE5\1BKFUXFM\MC9002152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385"/>
            <a:ext cx="590550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rostokąt 18"/>
          <p:cNvSpPr/>
          <p:nvPr/>
        </p:nvSpPr>
        <p:spPr bwMode="auto">
          <a:xfrm>
            <a:off x="5580112" y="2399798"/>
            <a:ext cx="2448272" cy="142351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579284" y="122932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Pamięć</a:t>
            </a:r>
            <a:endParaRPr lang="pl-PL" dirty="0"/>
          </a:p>
        </p:txBody>
      </p:sp>
      <p:sp>
        <p:nvSpPr>
          <p:cNvPr id="32" name="Znak zakazu 31"/>
          <p:cNvSpPr/>
          <p:nvPr/>
        </p:nvSpPr>
        <p:spPr bwMode="auto">
          <a:xfrm>
            <a:off x="4009002" y="4710646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Znak zakazu 32"/>
          <p:cNvSpPr/>
          <p:nvPr/>
        </p:nvSpPr>
        <p:spPr bwMode="auto">
          <a:xfrm>
            <a:off x="3995936" y="3702534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Znak zakazu 33"/>
          <p:cNvSpPr/>
          <p:nvPr/>
        </p:nvSpPr>
        <p:spPr bwMode="auto">
          <a:xfrm>
            <a:off x="3995936" y="2780928"/>
            <a:ext cx="374538" cy="374538"/>
          </a:xfrm>
          <a:prstGeom prst="noSmoking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Plakietka 42"/>
          <p:cNvSpPr/>
          <p:nvPr/>
        </p:nvSpPr>
        <p:spPr bwMode="auto">
          <a:xfrm>
            <a:off x="5688124" y="2463285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Plakietka 43"/>
          <p:cNvSpPr/>
          <p:nvPr/>
        </p:nvSpPr>
        <p:spPr bwMode="auto">
          <a:xfrm>
            <a:off x="6192180" y="2463285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Plakietka 44"/>
          <p:cNvSpPr/>
          <p:nvPr/>
        </p:nvSpPr>
        <p:spPr bwMode="auto">
          <a:xfrm>
            <a:off x="6696236" y="2463285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Plakietka 45"/>
          <p:cNvSpPr/>
          <p:nvPr/>
        </p:nvSpPr>
        <p:spPr bwMode="auto">
          <a:xfrm>
            <a:off x="5688124" y="2895333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Plakietka 46"/>
          <p:cNvSpPr/>
          <p:nvPr/>
        </p:nvSpPr>
        <p:spPr bwMode="auto">
          <a:xfrm>
            <a:off x="6192180" y="2895333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Plakietka 47"/>
          <p:cNvSpPr/>
          <p:nvPr/>
        </p:nvSpPr>
        <p:spPr bwMode="auto">
          <a:xfrm>
            <a:off x="6696236" y="2895333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lakietka 48"/>
          <p:cNvSpPr/>
          <p:nvPr/>
        </p:nvSpPr>
        <p:spPr bwMode="auto">
          <a:xfrm>
            <a:off x="5688124" y="3344149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Plakietka 49"/>
          <p:cNvSpPr/>
          <p:nvPr/>
        </p:nvSpPr>
        <p:spPr bwMode="auto">
          <a:xfrm>
            <a:off x="6192180" y="3344149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Plakietka 50"/>
          <p:cNvSpPr/>
          <p:nvPr/>
        </p:nvSpPr>
        <p:spPr bwMode="auto">
          <a:xfrm>
            <a:off x="6696236" y="3344149"/>
            <a:ext cx="504056" cy="415280"/>
          </a:xfrm>
          <a:prstGeom prst="plaqu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Łącznik prosty ze strzałką 26"/>
          <p:cNvCxnSpPr/>
          <p:nvPr/>
        </p:nvCxnSpPr>
        <p:spPr bwMode="auto">
          <a:xfrm>
            <a:off x="6444208" y="1700808"/>
            <a:ext cx="385482" cy="1038052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007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można poradzić</a:t>
            </a:r>
            <a:endParaRPr lang="pl-PL" dirty="0"/>
          </a:p>
        </p:txBody>
      </p:sp>
      <p:pic>
        <p:nvPicPr>
          <p:cNvPr id="4" name="Picture 4" descr="C:\Users\Saldenford\AppData\Local\Microsoft\Windows\Temporary Internet Files\Content.IE5\HFJ3QRGZ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1794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aldenford\AppData\Local\Microsoft\Windows\Temporary Internet Files\Content.IE5\HFJ3QRGZ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978" y="380273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aldenford\AppData\Local\Microsoft\Windows\Temporary Internet Files\Content.IE5\HFJ3QRGZ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6835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upa 46"/>
          <p:cNvGrpSpPr/>
          <p:nvPr/>
        </p:nvGrpSpPr>
        <p:grpSpPr>
          <a:xfrm>
            <a:off x="5445097" y="980728"/>
            <a:ext cx="3042338" cy="2621899"/>
            <a:chOff x="5706126" y="2463285"/>
            <a:chExt cx="3042338" cy="2621899"/>
          </a:xfrm>
        </p:grpSpPr>
        <p:sp>
          <p:nvSpPr>
            <p:cNvPr id="7" name="Plakietka 6"/>
            <p:cNvSpPr/>
            <p:nvPr/>
          </p:nvSpPr>
          <p:spPr bwMode="auto">
            <a:xfrm>
              <a:off x="5706126" y="2463285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Plakietka 7"/>
            <p:cNvSpPr/>
            <p:nvPr/>
          </p:nvSpPr>
          <p:spPr bwMode="auto">
            <a:xfrm>
              <a:off x="6210182" y="2463285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Plakietka 8"/>
            <p:cNvSpPr/>
            <p:nvPr/>
          </p:nvSpPr>
          <p:spPr bwMode="auto">
            <a:xfrm>
              <a:off x="6714238" y="2463285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Plakietka 9"/>
            <p:cNvSpPr/>
            <p:nvPr/>
          </p:nvSpPr>
          <p:spPr bwMode="auto">
            <a:xfrm>
              <a:off x="5706126" y="2895333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Plakietka 10"/>
            <p:cNvSpPr/>
            <p:nvPr/>
          </p:nvSpPr>
          <p:spPr bwMode="auto">
            <a:xfrm>
              <a:off x="6210182" y="2895333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Plakietka 11"/>
            <p:cNvSpPr/>
            <p:nvPr/>
          </p:nvSpPr>
          <p:spPr bwMode="auto">
            <a:xfrm>
              <a:off x="6714238" y="2895333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Plakietka 12"/>
            <p:cNvSpPr/>
            <p:nvPr/>
          </p:nvSpPr>
          <p:spPr bwMode="auto">
            <a:xfrm>
              <a:off x="5706126" y="3344149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Plakietka 13"/>
            <p:cNvSpPr/>
            <p:nvPr/>
          </p:nvSpPr>
          <p:spPr bwMode="auto">
            <a:xfrm>
              <a:off x="6210182" y="3344149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Plakietka 14"/>
            <p:cNvSpPr/>
            <p:nvPr/>
          </p:nvSpPr>
          <p:spPr bwMode="auto">
            <a:xfrm>
              <a:off x="6714238" y="3344149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Plakietka 15"/>
            <p:cNvSpPr/>
            <p:nvPr/>
          </p:nvSpPr>
          <p:spPr bwMode="auto">
            <a:xfrm>
              <a:off x="5706126" y="3789040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Plakietka 16"/>
            <p:cNvSpPr/>
            <p:nvPr/>
          </p:nvSpPr>
          <p:spPr bwMode="auto">
            <a:xfrm>
              <a:off x="6210182" y="3789040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Plakietka 17"/>
            <p:cNvSpPr/>
            <p:nvPr/>
          </p:nvSpPr>
          <p:spPr bwMode="auto">
            <a:xfrm>
              <a:off x="6714238" y="3789040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Plakietka 18"/>
            <p:cNvSpPr/>
            <p:nvPr/>
          </p:nvSpPr>
          <p:spPr bwMode="auto">
            <a:xfrm>
              <a:off x="5706126" y="4221088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Plakietka 19"/>
            <p:cNvSpPr/>
            <p:nvPr/>
          </p:nvSpPr>
          <p:spPr bwMode="auto">
            <a:xfrm>
              <a:off x="6210182" y="4221088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Plakietka 20"/>
            <p:cNvSpPr/>
            <p:nvPr/>
          </p:nvSpPr>
          <p:spPr bwMode="auto">
            <a:xfrm>
              <a:off x="6714238" y="4221088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Plakietka 21"/>
            <p:cNvSpPr/>
            <p:nvPr/>
          </p:nvSpPr>
          <p:spPr bwMode="auto">
            <a:xfrm>
              <a:off x="5706126" y="4669904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Plakietka 22"/>
            <p:cNvSpPr/>
            <p:nvPr/>
          </p:nvSpPr>
          <p:spPr bwMode="auto">
            <a:xfrm>
              <a:off x="6210182" y="4669904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Plakietka 23"/>
            <p:cNvSpPr/>
            <p:nvPr/>
          </p:nvSpPr>
          <p:spPr bwMode="auto">
            <a:xfrm>
              <a:off x="6714238" y="4669904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Plakietka 27"/>
            <p:cNvSpPr/>
            <p:nvPr/>
          </p:nvSpPr>
          <p:spPr bwMode="auto">
            <a:xfrm>
              <a:off x="7236296" y="2463285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Plakietka 28"/>
            <p:cNvSpPr/>
            <p:nvPr/>
          </p:nvSpPr>
          <p:spPr bwMode="auto">
            <a:xfrm>
              <a:off x="7740352" y="2463285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Plakietka 29"/>
            <p:cNvSpPr/>
            <p:nvPr/>
          </p:nvSpPr>
          <p:spPr bwMode="auto">
            <a:xfrm>
              <a:off x="8244408" y="2463285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Plakietka 30"/>
            <p:cNvSpPr/>
            <p:nvPr/>
          </p:nvSpPr>
          <p:spPr bwMode="auto">
            <a:xfrm>
              <a:off x="7236296" y="2895333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Plakietka 31"/>
            <p:cNvSpPr/>
            <p:nvPr/>
          </p:nvSpPr>
          <p:spPr bwMode="auto">
            <a:xfrm>
              <a:off x="7740352" y="2895333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Plakietka 32"/>
            <p:cNvSpPr/>
            <p:nvPr/>
          </p:nvSpPr>
          <p:spPr bwMode="auto">
            <a:xfrm>
              <a:off x="8244408" y="2895333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Plakietka 33"/>
            <p:cNvSpPr/>
            <p:nvPr/>
          </p:nvSpPr>
          <p:spPr bwMode="auto">
            <a:xfrm>
              <a:off x="7236296" y="3344149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Plakietka 34"/>
            <p:cNvSpPr/>
            <p:nvPr/>
          </p:nvSpPr>
          <p:spPr bwMode="auto">
            <a:xfrm>
              <a:off x="7740352" y="3344149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Plakietka 35"/>
            <p:cNvSpPr/>
            <p:nvPr/>
          </p:nvSpPr>
          <p:spPr bwMode="auto">
            <a:xfrm>
              <a:off x="8244408" y="3344149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Plakietka 37"/>
            <p:cNvSpPr/>
            <p:nvPr/>
          </p:nvSpPr>
          <p:spPr bwMode="auto">
            <a:xfrm>
              <a:off x="7236296" y="3789040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Plakietka 38"/>
            <p:cNvSpPr/>
            <p:nvPr/>
          </p:nvSpPr>
          <p:spPr bwMode="auto">
            <a:xfrm>
              <a:off x="7740352" y="3789040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Plakietka 39"/>
            <p:cNvSpPr/>
            <p:nvPr/>
          </p:nvSpPr>
          <p:spPr bwMode="auto">
            <a:xfrm>
              <a:off x="8244408" y="3789040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Plakietka 40"/>
            <p:cNvSpPr/>
            <p:nvPr/>
          </p:nvSpPr>
          <p:spPr bwMode="auto">
            <a:xfrm>
              <a:off x="7236296" y="4221088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Plakietka 41"/>
            <p:cNvSpPr/>
            <p:nvPr/>
          </p:nvSpPr>
          <p:spPr bwMode="auto">
            <a:xfrm>
              <a:off x="7740352" y="4221088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Plakietka 42"/>
            <p:cNvSpPr/>
            <p:nvPr/>
          </p:nvSpPr>
          <p:spPr bwMode="auto">
            <a:xfrm>
              <a:off x="8244408" y="4221088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4" name="Plakietka 43"/>
            <p:cNvSpPr/>
            <p:nvPr/>
          </p:nvSpPr>
          <p:spPr bwMode="auto">
            <a:xfrm>
              <a:off x="7236296" y="4669904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Plakietka 44"/>
            <p:cNvSpPr/>
            <p:nvPr/>
          </p:nvSpPr>
          <p:spPr bwMode="auto">
            <a:xfrm>
              <a:off x="7740352" y="4669904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Plakietka 45"/>
            <p:cNvSpPr/>
            <p:nvPr/>
          </p:nvSpPr>
          <p:spPr bwMode="auto">
            <a:xfrm>
              <a:off x="8244408" y="4669904"/>
              <a:ext cx="504056" cy="415280"/>
            </a:xfrm>
            <a:prstGeom prst="plaqu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pole tekstowe 47"/>
          <p:cNvSpPr txBox="1"/>
          <p:nvPr/>
        </p:nvSpPr>
        <p:spPr>
          <a:xfrm>
            <a:off x="683568" y="1458724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dołożyć sprzętu?</a:t>
            </a:r>
            <a:endParaRPr lang="pl-PL" sz="2400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6200776" y="4217768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dołożyć pamięci?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807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dcomp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ldco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aldco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dco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dco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dco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dco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dco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dco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dco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dco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dco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dco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dco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ziękujemy za uwagę">
  <a:themeElements>
    <a:clrScheme name="Dziękujemy za uwag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ziękujemy za uwagę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ziękujemy za uwag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iękujemy za uwag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iękujemy za uwag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iękujemy za uwag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iękujemy za uwag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iękujemy za uwag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iękujemy za uwag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iękujemy za uwag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iękujemy za uwag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iękujemy za uwag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iękujemy za uwag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iękujemy za uwag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boratorium">
  <a:themeElements>
    <a:clrScheme name="Laboratori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boratori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boratori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oratori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oratori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oratori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oratori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oratori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oratori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oratori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oratori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oratori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oratori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oratori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ytania">
  <a:themeElements>
    <a:clrScheme name="Pytan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ytan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ytan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tan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tan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tan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tan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tan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tan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tan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tan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tan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tan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tan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saldcomp</Template>
  <TotalTime>2576</TotalTime>
  <Words>407</Words>
  <Application>Microsoft Office PowerPoint</Application>
  <PresentationFormat>On-screen Show (4:3)</PresentationFormat>
  <Paragraphs>169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Bitstream Vera Sans</vt:lpstr>
      <vt:lpstr>saldcomp</vt:lpstr>
      <vt:lpstr>Dziękujemy za uwagę</vt:lpstr>
      <vt:lpstr>Laboratorium</vt:lpstr>
      <vt:lpstr>Pytania</vt:lpstr>
      <vt:lpstr>Reactive</vt:lpstr>
      <vt:lpstr>No to zróbmy coś</vt:lpstr>
      <vt:lpstr>W oczekiwaniu na wynik</vt:lpstr>
      <vt:lpstr>Aplikacja web</vt:lpstr>
      <vt:lpstr>Przetwarzanie żądań</vt:lpstr>
      <vt:lpstr>Czasami nasze niektóre zadania…</vt:lpstr>
      <vt:lpstr>… i potrafią przytkać system…</vt:lpstr>
      <vt:lpstr>… lub wyżreć całą pamięć…</vt:lpstr>
      <vt:lpstr>Co można poradzić</vt:lpstr>
      <vt:lpstr>Jeszcze jeden przypadek</vt:lpstr>
      <vt:lpstr>A może…</vt:lpstr>
      <vt:lpstr>Wielowątkowe przetwarzanie zadań</vt:lpstr>
      <vt:lpstr>Zdarzenia</vt:lpstr>
      <vt:lpstr>Wątki blokujące</vt:lpstr>
      <vt:lpstr>Opóźnienia</vt:lpstr>
      <vt:lpstr>Wątki blokujące</vt:lpstr>
      <vt:lpstr>Koszt połączenia</vt:lpstr>
      <vt:lpstr>Koszt połączenia</vt:lpstr>
      <vt:lpstr>To może…</vt:lpstr>
      <vt:lpstr>To może…</vt:lpstr>
      <vt:lpstr>Czyli</vt:lpstr>
      <vt:lpstr>Z czego skorzystać</vt:lpstr>
      <vt:lpstr>ThreadPool</vt:lpstr>
      <vt:lpstr>Executor</vt:lpstr>
      <vt:lpstr>Callable&lt;V&gt; i Future&lt;V&gt;</vt:lpstr>
      <vt:lpstr>Wywołanie zadania </vt:lpstr>
      <vt:lpstr>Zbieranie wyników</vt:lpstr>
      <vt:lpstr>Hmmmm</vt:lpstr>
      <vt:lpstr>Wyzwania</vt:lpstr>
      <vt:lpstr>Aplikacje reaktywne</vt:lpstr>
      <vt:lpstr>Reactive</vt:lpstr>
      <vt:lpstr>Jak skorzystać? </vt:lpstr>
      <vt:lpstr>Podstawowe interfejsy</vt:lpstr>
      <vt:lpstr>Podstawowe interfejsy </vt:lpstr>
      <vt:lpstr>RX</vt:lpstr>
    </vt:vector>
  </TitlesOfParts>
  <Company>Saldcomp Tomasz Łabuz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Łabuz</dc:creator>
  <cp:lastModifiedBy>Labuz Tomasz</cp:lastModifiedBy>
  <cp:revision>112</cp:revision>
  <dcterms:created xsi:type="dcterms:W3CDTF">2011-06-08T10:08:05Z</dcterms:created>
  <dcterms:modified xsi:type="dcterms:W3CDTF">2019-01-15T10:53:33Z</dcterms:modified>
</cp:coreProperties>
</file>