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31" r:id="rId4"/>
    <p:sldMasterId id="2147483732" r:id="rId5"/>
    <p:sldMasterId id="214748373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</p:sldIdLst>
  <p:sldSz cy="5143500" cx="9144000"/>
  <p:notesSz cx="6858000" cy="9144000"/>
  <p:embeddedFontLst>
    <p:embeddedFont>
      <p:font typeface="Montserrat SemiBold"/>
      <p:regular r:id="rId117"/>
      <p:bold r:id="rId118"/>
      <p:italic r:id="rId119"/>
      <p:boldItalic r:id="rId120"/>
    </p:embeddedFont>
    <p:embeddedFont>
      <p:font typeface="Raleway"/>
      <p:regular r:id="rId121"/>
      <p:bold r:id="rId122"/>
      <p:italic r:id="rId123"/>
      <p:boldItalic r:id="rId124"/>
    </p:embeddedFont>
    <p:embeddedFont>
      <p:font typeface="Caveat"/>
      <p:regular r:id="rId125"/>
      <p:bold r:id="rId126"/>
    </p:embeddedFont>
    <p:embeddedFont>
      <p:font typeface="Montserrat"/>
      <p:regular r:id="rId127"/>
      <p:bold r:id="rId128"/>
      <p:italic r:id="rId129"/>
      <p:boldItalic r:id="rId130"/>
    </p:embeddedFont>
    <p:embeddedFont>
      <p:font typeface="Montserrat Medium"/>
      <p:regular r:id="rId131"/>
      <p:bold r:id="rId132"/>
      <p:italic r:id="rId133"/>
      <p:boldItalic r:id="rId1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29" Type="http://schemas.openxmlformats.org/officeDocument/2006/relationships/font" Target="fonts/Montserrat-italic.fntdata"/><Relationship Id="rId128" Type="http://schemas.openxmlformats.org/officeDocument/2006/relationships/font" Target="fonts/Montserrat-bold.fntdata"/><Relationship Id="rId127" Type="http://schemas.openxmlformats.org/officeDocument/2006/relationships/font" Target="fonts/Montserrat-regular.fntdata"/><Relationship Id="rId126" Type="http://schemas.openxmlformats.org/officeDocument/2006/relationships/font" Target="fonts/Caveat-bold.fntdata"/><Relationship Id="rId26" Type="http://schemas.openxmlformats.org/officeDocument/2006/relationships/slide" Target="slides/slide19.xml"/><Relationship Id="rId121" Type="http://schemas.openxmlformats.org/officeDocument/2006/relationships/font" Target="fonts/Raleway-regular.fntdata"/><Relationship Id="rId25" Type="http://schemas.openxmlformats.org/officeDocument/2006/relationships/slide" Target="slides/slide18.xml"/><Relationship Id="rId120" Type="http://schemas.openxmlformats.org/officeDocument/2006/relationships/font" Target="fonts/MontserratSemiBold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125" Type="http://schemas.openxmlformats.org/officeDocument/2006/relationships/font" Target="fonts/Caveat-regular.fntdata"/><Relationship Id="rId29" Type="http://schemas.openxmlformats.org/officeDocument/2006/relationships/slide" Target="slides/slide22.xml"/><Relationship Id="rId124" Type="http://schemas.openxmlformats.org/officeDocument/2006/relationships/font" Target="fonts/Raleway-boldItalic.fntdata"/><Relationship Id="rId123" Type="http://schemas.openxmlformats.org/officeDocument/2006/relationships/font" Target="fonts/Raleway-italic.fntdata"/><Relationship Id="rId122" Type="http://schemas.openxmlformats.org/officeDocument/2006/relationships/font" Target="fonts/Raleway-bold.fntdata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8" Type="http://schemas.openxmlformats.org/officeDocument/2006/relationships/font" Target="fonts/MontserratSemiBold-bold.fntdata"/><Relationship Id="rId117" Type="http://schemas.openxmlformats.org/officeDocument/2006/relationships/font" Target="fonts/MontserratSemiBold-regular.fntdata"/><Relationship Id="rId116" Type="http://schemas.openxmlformats.org/officeDocument/2006/relationships/slide" Target="slides/slide109.xml"/><Relationship Id="rId115" Type="http://schemas.openxmlformats.org/officeDocument/2006/relationships/slide" Target="slides/slide108.xml"/><Relationship Id="rId119" Type="http://schemas.openxmlformats.org/officeDocument/2006/relationships/font" Target="fonts/MontserratSemiBold-italic.fntdata"/><Relationship Id="rId15" Type="http://schemas.openxmlformats.org/officeDocument/2006/relationships/slide" Target="slides/slide8.xml"/><Relationship Id="rId110" Type="http://schemas.openxmlformats.org/officeDocument/2006/relationships/slide" Target="slides/slide103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14" Type="http://schemas.openxmlformats.org/officeDocument/2006/relationships/slide" Target="slides/slide107.xml"/><Relationship Id="rId18" Type="http://schemas.openxmlformats.org/officeDocument/2006/relationships/slide" Target="slides/slide11.xml"/><Relationship Id="rId113" Type="http://schemas.openxmlformats.org/officeDocument/2006/relationships/slide" Target="slides/slide106.xml"/><Relationship Id="rId112" Type="http://schemas.openxmlformats.org/officeDocument/2006/relationships/slide" Target="slides/slide105.xml"/><Relationship Id="rId111" Type="http://schemas.openxmlformats.org/officeDocument/2006/relationships/slide" Target="slides/slide104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132" Type="http://schemas.openxmlformats.org/officeDocument/2006/relationships/font" Target="fonts/MontserratMedium-bold.fntdata"/><Relationship Id="rId131" Type="http://schemas.openxmlformats.org/officeDocument/2006/relationships/font" Target="fonts/MontserratMedium-regular.fntdata"/><Relationship Id="rId130" Type="http://schemas.openxmlformats.org/officeDocument/2006/relationships/font" Target="fonts/Montserrat-boldItalic.fntdata"/><Relationship Id="rId134" Type="http://schemas.openxmlformats.org/officeDocument/2006/relationships/font" Target="fonts/MontserratMedium-boldItalic.fntdata"/><Relationship Id="rId133" Type="http://schemas.openxmlformats.org/officeDocument/2006/relationships/font" Target="fonts/MontserratMedium-italic.fntdata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5701fd5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75701fd5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6b532a4176_4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6b532a4176_4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6b532a4176_4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6b532a4176_4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6b532a4176_4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6b532a4176_4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6b532a4176_4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6b532a4176_4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6b532a4176_4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6b532a4176_4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6b532a4176_4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6b532a4176_4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6b532a4176_4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6b532a4176_4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6b532a4176_4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6b532a4176_4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6b532a4176_4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6b532a4176_4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6b532a4176_4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6b532a4176_4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fb4fa0be2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3fb4fa0be2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b66fe0e90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6b66fe0e90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6b532a4176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6b532a4176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b532a4176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b532a4176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b532a4176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b532a417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6b532a4176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6b532a4176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6b532a4176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6b532a4176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6b532a4176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6b532a4176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6b532a4176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6b532a4176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b532a4176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b532a4176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5701fd53e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75701fd53e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6b532a4176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6b532a4176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6b532a4176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6b532a4176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6b532a4176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6b532a4176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b532a4176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b532a4176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b532a4176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6b532a4176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6b532a4176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6b532a4176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6b532a4176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6b532a4176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6b66fe0e90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6b66fe0e90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6b532a4176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6b532a4176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b532a4176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b532a4176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5701fd53e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5701fd53e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757cf78e6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757cf78e6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57cf78e6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57cf78e6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757cf78e6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757cf78e6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57cf78e6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757cf78e6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757cf78e6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757cf78e6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6b66fe0e9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6b66fe0e9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757cf78e6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757cf78e6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757cf78e6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757cf78e6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757cf78e6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757cf78e6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757cf78e6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757cf78e6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5701fd53e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75701fd53e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757cf78e6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757cf78e6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757cf78e6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757cf78e6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7582d4e2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7582d4e2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6b532a4176_4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6b532a4176_4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6b532a4176_4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6b532a4176_4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6b532a4176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6b532a4176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6b532a4176_5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6b532a4176_5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6b532a4176_5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6b532a4176_5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6b532a4176_5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6b532a4176_5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6b532a4176_5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6b532a4176_5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5701fd53e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75701fd53e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already support over two hunder tousand employees among 70 enterprise customers.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6b532a4176_5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6b532a4176_5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6b532a4176_5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6b532a4176_5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6b532a4176_5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6b532a4176_5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6b532a4176_5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6b532a4176_5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6b532a4176_5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6b532a4176_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b1d234ea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b1d234ea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6b532a4176_5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6b532a4176_5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6b532a4176_5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6b532a4176_5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6b532a4176_5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6b532a4176_5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6b532a4176_5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6b532a4176_5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75701fd53e_0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75701fd53e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6b532a4176_5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6b532a4176_5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6b532a4176_5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6b532a4176_5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6b532a4176_5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6b532a4176_5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6b532a4176_5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6b532a4176_5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6b532a4176_5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6b532a4176_5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6b66fe0e0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6b66fe0e0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6b532a4176_5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6b532a4176_5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6b532a4176_5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6b532a4176_5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6b66fe0e0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6b66fe0e0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6b66fe0e0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6b66fe0e0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fb4fa0be2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fb4fa0be2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6b532a4176_4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6b532a4176_4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6b1d234ea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6b1d234ea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6b66fe0e0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6b66fe0e0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6b66fe0e0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6b66fe0e0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6b532a4176_5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6b532a4176_5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6b66fe0e0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6b66fe0e0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6b532a4176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6b532a4176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6b66fe0e0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6b66fe0e0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6b66fe0e0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6b66fe0e0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6b66fe0e0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6b66fe0e0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b532a417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6b532a417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Continuous</a:t>
            </a:r>
            <a:r>
              <a:rPr b="1" lang="en"/>
              <a:t> </a:t>
            </a:r>
            <a:r>
              <a:rPr b="1" lang="en"/>
              <a:t>delivery</a:t>
            </a:r>
            <a:r>
              <a:rPr b="1" lang="en"/>
              <a:t>:</a:t>
            </a:r>
            <a:r>
              <a:rPr lang="en"/>
              <a:t> Version control, deployment automation, </a:t>
            </a:r>
            <a:r>
              <a:rPr lang="en"/>
              <a:t>continuous</a:t>
            </a:r>
            <a:r>
              <a:rPr lang="en"/>
              <a:t> integration, trunk-based </a:t>
            </a:r>
            <a:r>
              <a:rPr lang="en"/>
              <a:t>development</a:t>
            </a:r>
            <a:r>
              <a:rPr lang="en"/>
              <a:t>, test automation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Architecture</a:t>
            </a:r>
            <a:r>
              <a:rPr lang="en"/>
              <a:t>: </a:t>
            </a:r>
            <a:r>
              <a:rPr lang="en"/>
              <a:t>Loosely</a:t>
            </a:r>
            <a:r>
              <a:rPr lang="en"/>
              <a:t> coupled architecture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Product and process: </a:t>
            </a:r>
            <a:r>
              <a:rPr lang="en"/>
              <a:t>Customer feedback, value stream, working in small batches, Team experiment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Lean management</a:t>
            </a:r>
            <a:r>
              <a:rPr lang="en"/>
              <a:t>: Change approval process, </a:t>
            </a:r>
            <a:r>
              <a:rPr lang="en"/>
              <a:t>Monitoring</a:t>
            </a:r>
            <a:r>
              <a:rPr lang="en"/>
              <a:t>, Proactive notification,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Cultural</a:t>
            </a:r>
            <a:r>
              <a:rPr lang="en"/>
              <a:t>: Support learning, </a:t>
            </a:r>
            <a:r>
              <a:rPr lang="en"/>
              <a:t>collaboration</a:t>
            </a:r>
            <a:r>
              <a:rPr lang="en"/>
              <a:t> among teams, job satisfaction, transformational leadership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6b66fe0e0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6b66fe0e0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6b66fe0e0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6b66fe0e0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6b66fe0e0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6b66fe0e0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6b66fe0e0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6b66fe0e0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6b532a4176_4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6b532a4176_4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6b532a4176_4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6b532a4176_4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b532a4176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6b532a4176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6b532a4176_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6b532a4176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6b532a4176_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6b532a4176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6b532a4176_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6b532a4176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6b532a4176_4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6b532a4176_4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6b532a4176_4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6b532a4176_4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6b532a4176_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6b532a4176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6b532a4176_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6b532a4176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6b532a4176_4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6b532a4176_4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6b532a4176_4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6b532a4176_4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6b532a4176_4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6b532a4176_4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6b532a4176_4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6b532a4176_4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6b532a4176_4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6b532a4176_4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6b532a4176_4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6b532a4176_4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6b532a4176_4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6b532a4176_4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11123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20300" y="2232651"/>
            <a:ext cx="7703400" cy="47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/>
          <p:nvPr>
            <p:ph idx="2" type="ctrTitle"/>
          </p:nvPr>
        </p:nvSpPr>
        <p:spPr>
          <a:xfrm>
            <a:off x="1972650" y="2773223"/>
            <a:ext cx="51987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Font typeface="Montserrat"/>
              <a:buNone/>
              <a:defRPr sz="1400">
                <a:solidFill>
                  <a:srgbClr val="4285F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875" y="310425"/>
            <a:ext cx="1627787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połeczności">
  <p:cSld name="SECTION_HEADER_1_3_1">
    <p:bg>
      <p:bgPr>
        <a:solidFill>
          <a:srgbClr val="EF2E6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1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Baza wiedzy">
  <p:cSld name="SECTION_HEADER_1_3_2">
    <p:bg>
      <p:bgPr>
        <a:solidFill>
          <a:srgbClr val="7000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2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2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zkolenia stacjonarne">
  <p:cSld name="SECTION_HEADER_1_3_3">
    <p:bg>
      <p:bgPr>
        <a:solidFill>
          <a:srgbClr val="6B6FFE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3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3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Onboarding">
  <p:cSld name="SECTION_HEADER_1_3_4">
    <p:bg>
      <p:bgPr>
        <a:solidFill>
          <a:srgbClr val="3A49BA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4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Zadania">
  <p:cSld name="SECTION_HEADER_1_1_1">
    <p:bg>
      <p:bgPr>
        <a:solidFill>
          <a:srgbClr val="00D18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5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5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Platforma e-learning">
  <p:cSld name="SECTION_HEADER_1_1_1_1">
    <p:bg>
      <p:bgPr>
        <a:solidFill>
          <a:srgbClr val="2ECDAD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6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6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niebieski)" type="tx">
  <p:cSld name="TITLE_AND_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1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59" name="Google Shape;5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7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profile stanowiskowe)">
  <p:cSld name="TITLE_AND_BODY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B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65" name="Google Shape;6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8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testy i ankiety)">
  <p:cSld name="TITLE_AND_BODY_4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9E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71" name="Google Shape;7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9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ocena pracownicza)">
  <p:cSld name="TITLE_AND_BODY_5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B9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0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77" name="Google Shape;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0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Niebieski (główny)" type="secHead">
  <p:cSld name="SECTION_HEADER">
    <p:bg>
      <p:bgPr>
        <a:solidFill>
          <a:srgbClr val="4285F4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zarzadzanie przez cele)">
  <p:cSld name="TITLE_AND_BODY_6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445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21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83" name="Google Shape;8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1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spolecznosci)">
  <p:cSld name="TITLE_AND_BODY_7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EF2E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89" name="Google Shape;8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2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baza wiedzy)">
  <p:cSld name="TITLE_AND_BODY_8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7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" name="Google Shape;94;p2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5" name="Google Shape;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3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szkolenia stacjonarne)">
  <p:cSld name="TITLE_AND_BODY_9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6B6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2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1" name="Google Shape;10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4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onboarding)">
  <p:cSld name="TITLE_AND_BODY_10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3A49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2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7" name="Google Shape;10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5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zadania)">
  <p:cSld name="TITLE_AND_BODY_1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00D1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6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2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13" name="Google Shape;11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platforma e-learning)">
  <p:cSld name="TITLE_AND_BODY_1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2ECD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" name="Google Shape;118;p2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19" name="Google Shape;11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kończenie">
  <p:cSld name="MAIN_POINT">
    <p:bg>
      <p:bgPr>
        <a:solidFill>
          <a:srgbClr val="11123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>
            <p:ph type="title"/>
          </p:nvPr>
        </p:nvSpPr>
        <p:spPr>
          <a:xfrm>
            <a:off x="478950" y="426150"/>
            <a:ext cx="8186100" cy="42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23" name="Google Shape;123;p28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111232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/>
          <p:nvPr>
            <p:ph type="ctrTitle"/>
          </p:nvPr>
        </p:nvSpPr>
        <p:spPr>
          <a:xfrm>
            <a:off x="720300" y="2232651"/>
            <a:ext cx="77034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30"/>
          <p:cNvSpPr txBox="1"/>
          <p:nvPr>
            <p:ph idx="2" type="ctrTitle"/>
          </p:nvPr>
        </p:nvSpPr>
        <p:spPr>
          <a:xfrm>
            <a:off x="1972650" y="2773223"/>
            <a:ext cx="519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Font typeface="Montserrat"/>
              <a:buNone/>
              <a:defRPr b="0" i="0" sz="1400" u="none" cap="none" strike="noStrike">
                <a:solidFill>
                  <a:srgbClr val="4285F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b="0" i="0" sz="5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31" name="Google Shape;13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875" y="310425"/>
            <a:ext cx="1627787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Niebieski (główny)" type="secHead">
  <p:cSld name="SECTION_HEADER">
    <p:bg>
      <p:bgPr>
        <a:solidFill>
          <a:srgbClr val="4285F4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1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Granatowy (główny)">
  <p:cSld name="SECTION_HEADER_2">
    <p:bg>
      <p:bgPr>
        <a:solidFill>
          <a:srgbClr val="11123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niebieski)" type="tx">
  <p:cSld name="TITLE_AND_BOD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3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39" name="Google Shape;13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2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Platforma e-learning">
  <p:cSld name="SECTION_HEADER_1_1_1_1">
    <p:bg>
      <p:bgPr>
        <a:solidFill>
          <a:srgbClr val="2ECDAD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3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3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platforma e-learning)">
  <p:cSld name="TITLE_AND_BODY_12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4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2ECD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3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48" name="Google Shape;14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4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kończenie">
  <p:cSld name="MAIN_POINT">
    <p:bg>
      <p:bgPr>
        <a:solidFill>
          <a:srgbClr val="11123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 txBox="1"/>
          <p:nvPr>
            <p:ph type="title"/>
          </p:nvPr>
        </p:nvSpPr>
        <p:spPr>
          <a:xfrm>
            <a:off x="478950" y="426150"/>
            <a:ext cx="8186100" cy="42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2" name="Google Shape;152;p35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Granatowy (główny)">
  <p:cSld name="SECTION_HEADER_2">
    <p:bg>
      <p:bgPr>
        <a:solidFill>
          <a:srgbClr val="11123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6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6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zary (główny)">
  <p:cSld name="SECTION_HEADER_3">
    <p:bg>
      <p:bgPr>
        <a:solidFill>
          <a:srgbClr val="666666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7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7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Biały (główny)">
  <p:cSld name="SECTION_HEADER_4">
    <p:bg>
      <p:bgPr>
        <a:solidFill>
          <a:srgbClr val="F6F7F8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 txBox="1"/>
          <p:nvPr>
            <p:ph type="title"/>
          </p:nvPr>
        </p:nvSpPr>
        <p:spPr>
          <a:xfrm>
            <a:off x="521925" y="1942800"/>
            <a:ext cx="81003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1" name="Google Shape;161;p38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Profile stanowiskowe">
  <p:cSld name="SECTION_HEADER_1">
    <p:bg>
      <p:bgPr>
        <a:solidFill>
          <a:srgbClr val="FFBF00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Testy i ankiety">
  <p:cSld name="SECTION_HEADER_1_1">
    <p:bg>
      <p:bgPr>
        <a:solidFill>
          <a:srgbClr val="FF9E6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40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0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Ocena pracownicza">
  <p:cSld name="SECTION_HEADER_1_2">
    <p:bg>
      <p:bgPr>
        <a:solidFill>
          <a:srgbClr val="FFB9A3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41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zary (główny)">
  <p:cSld name="SECTION_HEADER_3">
    <p:bg>
      <p:bgPr>
        <a:solidFill>
          <a:srgbClr val="666666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Zarządzanie przez cele">
  <p:cSld name="SECTION_HEADER_1_3">
    <p:bg>
      <p:bgPr>
        <a:solidFill>
          <a:srgbClr val="F44545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42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2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połeczności">
  <p:cSld name="SECTION_HEADER_1_3_1">
    <p:bg>
      <p:bgPr>
        <a:solidFill>
          <a:srgbClr val="EF2E6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3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3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Baza wiedzy">
  <p:cSld name="SECTION_HEADER_1_3_2">
    <p:bg>
      <p:bgPr>
        <a:solidFill>
          <a:srgbClr val="7000FF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4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4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zkolenia stacjonarne">
  <p:cSld name="SECTION_HEADER_1_3_3">
    <p:bg>
      <p:bgPr>
        <a:solidFill>
          <a:srgbClr val="6B6FFE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5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5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Onboarding">
  <p:cSld name="SECTION_HEADER_1_3_4">
    <p:bg>
      <p:bgPr>
        <a:solidFill>
          <a:srgbClr val="3A49BA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46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6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Zadania">
  <p:cSld name="SECTION_HEADER_1_1_1">
    <p:bg>
      <p:bgPr>
        <a:solidFill>
          <a:srgbClr val="00D18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7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7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Font typeface="Montserrat SemiBold"/>
              <a:buNone/>
              <a:defRPr b="0" i="0" sz="3600" u="none" cap="none" strike="noStrike">
                <a:solidFill>
                  <a:srgbClr val="F6F7F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profile stanowiskowe)">
  <p:cSld name="TITLE_AND_BODY_3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8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B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4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93" name="Google Shape;193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8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testy i ankiety)">
  <p:cSld name="TITLE_AND_BODY_4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9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9E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4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99" name="Google Shape;19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9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ocena pracownicza)">
  <p:cSld name="TITLE_AND_BODY_5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0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B9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50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5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05" name="Google Shape;20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50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zarzadzanie przez cele)">
  <p:cSld name="TITLE_AND_BODY_6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1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445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1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5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11" name="Google Shape;21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1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Biały (główny)">
  <p:cSld name="SECTION_HEADER_4">
    <p:bg>
      <p:bgPr>
        <a:solidFill>
          <a:srgbClr val="F6F7F8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521925" y="1942800"/>
            <a:ext cx="81003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spolecznosci)">
  <p:cSld name="TITLE_AND_BODY_7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2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EF2E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p5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17" name="Google Shape;21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2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baza wiedzy)">
  <p:cSld name="TITLE_AND_BODY_8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3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7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2" name="Google Shape;222;p5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23" name="Google Shape;223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3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szkolenia stacjonarne)">
  <p:cSld name="TITLE_AND_BODY_9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6B6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p5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29" name="Google Shape;229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4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onboarding)">
  <p:cSld name="TITLE_AND_BODY_10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5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3A49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5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35" name="Google Shape;235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5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zadania)">
  <p:cSld name="TITLE_AND_BODY_1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6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00D1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6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p5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41" name="Google Shape;24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6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zadania) 1">
  <p:cSld name="TITLE_AND_BODY_11_1">
    <p:bg>
      <p:bgPr>
        <a:solidFill>
          <a:srgbClr val="FFFF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7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1">
  <p:cSld name="TITLE_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7" name="Google Shape;247;p5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8" name="Google Shape;248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111232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0"/>
          <p:cNvSpPr txBox="1"/>
          <p:nvPr>
            <p:ph type="ctrTitle"/>
          </p:nvPr>
        </p:nvSpPr>
        <p:spPr>
          <a:xfrm>
            <a:off x="720300" y="2232651"/>
            <a:ext cx="7703400" cy="47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54" name="Google Shape;254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60"/>
          <p:cNvSpPr txBox="1"/>
          <p:nvPr>
            <p:ph idx="2" type="ctrTitle"/>
          </p:nvPr>
        </p:nvSpPr>
        <p:spPr>
          <a:xfrm>
            <a:off x="1972650" y="2773223"/>
            <a:ext cx="51987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400"/>
              <a:buFont typeface="Montserrat"/>
              <a:buNone/>
              <a:defRPr sz="1400">
                <a:solidFill>
                  <a:srgbClr val="4285F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56" name="Google Shape;25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875" y="310425"/>
            <a:ext cx="1627787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Niebieski (główny)" type="secHead">
  <p:cSld name="SECTION_HEADER">
    <p:bg>
      <p:bgPr>
        <a:solidFill>
          <a:srgbClr val="4285F4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1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Granatowy (główny)">
  <p:cSld name="SECTION_HEADER_2">
    <p:bg>
      <p:bgPr>
        <a:solidFill>
          <a:srgbClr val="11123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2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62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Profile stanowiskowe">
  <p:cSld name="SECTION_HEADER_1">
    <p:bg>
      <p:bgPr>
        <a:solidFill>
          <a:srgbClr val="FFBF00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7" name="Google Shape;27;p7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zary (główny)">
  <p:cSld name="SECTION_HEADER_3">
    <p:bg>
      <p:bgPr>
        <a:solidFill>
          <a:srgbClr val="666666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63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63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Biały (główny)">
  <p:cSld name="SECTION_HEADER_4">
    <p:bg>
      <p:bgPr>
        <a:solidFill>
          <a:srgbClr val="F6F7F8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4"/>
          <p:cNvSpPr txBox="1"/>
          <p:nvPr>
            <p:ph type="title"/>
          </p:nvPr>
        </p:nvSpPr>
        <p:spPr>
          <a:xfrm>
            <a:off x="521925" y="1942800"/>
            <a:ext cx="81003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68" name="Google Shape;268;p64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Profile stanowiskowe">
  <p:cSld name="SECTION_HEADER_1">
    <p:bg>
      <p:bgPr>
        <a:solidFill>
          <a:srgbClr val="FFBF00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5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71" name="Google Shape;271;p65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Testy i ankiety">
  <p:cSld name="SECTION_HEADER_1_1">
    <p:bg>
      <p:bgPr>
        <a:solidFill>
          <a:srgbClr val="FF9E62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66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66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Ocena pracownicza">
  <p:cSld name="SECTION_HEADER_1_2">
    <p:bg>
      <p:bgPr>
        <a:solidFill>
          <a:srgbClr val="FFB9A3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67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7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Zarządzanie przez cele">
  <p:cSld name="SECTION_HEADER_1_3">
    <p:bg>
      <p:bgPr>
        <a:solidFill>
          <a:srgbClr val="F44545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68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68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połeczności">
  <p:cSld name="SECTION_HEADER_1_3_1">
    <p:bg>
      <p:bgPr>
        <a:solidFill>
          <a:srgbClr val="EF2E6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69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9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Baza wiedzy">
  <p:cSld name="SECTION_HEADER_1_3_2">
    <p:bg>
      <p:bgPr>
        <a:solidFill>
          <a:srgbClr val="7000FF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70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70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Szkolenia stacjonarne">
  <p:cSld name="SECTION_HEADER_1_3_3">
    <p:bg>
      <p:bgPr>
        <a:solidFill>
          <a:srgbClr val="6B6FFE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71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7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Onboarding">
  <p:cSld name="SECTION_HEADER_1_3_4">
    <p:bg>
      <p:bgPr>
        <a:solidFill>
          <a:srgbClr val="3A49BA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72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2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Testy i ankiety">
  <p:cSld name="SECTION_HEADER_1_1">
    <p:bg>
      <p:bgPr>
        <a:solidFill>
          <a:srgbClr val="FF9E6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8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Zadania">
  <p:cSld name="SECTION_HEADER_1_1_1">
    <p:bg>
      <p:bgPr>
        <a:solidFill>
          <a:srgbClr val="00D18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73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73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Platforma e-learning">
  <p:cSld name="SECTION_HEADER_1_1_1_1">
    <p:bg>
      <p:bgPr>
        <a:solidFill>
          <a:srgbClr val="2ECDAD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74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74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niebieski)" type="tx">
  <p:cSld name="TITLE_AND_BODY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5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7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2" name="Google Shape;302;p7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3" name="Google Shape;303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75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profile stanowiskowe)">
  <p:cSld name="TITLE_AND_BODY_3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6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B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76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8" name="Google Shape;308;p7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9" name="Google Shape;309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76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testy i ankiety)">
  <p:cSld name="TITLE_AND_BODY_4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7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9E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7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4" name="Google Shape;314;p7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15" name="Google Shape;315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77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ocena pracownicza)">
  <p:cSld name="TITLE_AND_BODY_5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8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FB9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7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0" name="Google Shape;320;p7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21" name="Google Shape;321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8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zarzadzanie przez cele)">
  <p:cSld name="TITLE_AND_BODY_6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9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F445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7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6" name="Google Shape;326;p7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27" name="Google Shape;327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79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spolecznosci)">
  <p:cSld name="TITLE_AND_BODY_7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0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EF2E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80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2" name="Google Shape;332;p8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33" name="Google Shape;33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80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baza wiedzy)">
  <p:cSld name="TITLE_AND_BODY_8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1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7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81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8" name="Google Shape;338;p8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39" name="Google Shape;339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81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szkolenia stacjonarne)">
  <p:cSld name="TITLE_AND_BODY_9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2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6B6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8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4" name="Google Shape;344;p8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45" name="Google Shape;345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82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Ocena pracownicza">
  <p:cSld name="SECTION_HEADER_1_2">
    <p:bg>
      <p:bgPr>
        <a:solidFill>
          <a:srgbClr val="FFB9A3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9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onboarding)">
  <p:cSld name="TITLE_AND_BODY_10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83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3A49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8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0" name="Google Shape;350;p8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51" name="Google Shape;351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83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zadania)">
  <p:cSld name="TITLE_AND_BODY_1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4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00D1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8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6" name="Google Shape;356;p8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57" name="Google Shape;357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84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: tytuł + treść (platforma e-learning)">
  <p:cSld name="TITLE_AND_BODY_12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5"/>
          <p:cNvSpPr/>
          <p:nvPr/>
        </p:nvSpPr>
        <p:spPr>
          <a:xfrm>
            <a:off x="553225" y="348650"/>
            <a:ext cx="198300" cy="198300"/>
          </a:xfrm>
          <a:prstGeom prst="ellipse">
            <a:avLst/>
          </a:prstGeom>
          <a:solidFill>
            <a:srgbClr val="2ECD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8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2" name="Google Shape;362;p8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63" name="Google Shape;363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3400" y="1045923"/>
            <a:ext cx="8019288" cy="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85"/>
          <p:cNvPicPr preferRelativeResize="0"/>
          <p:nvPr/>
        </p:nvPicPr>
        <p:blipFill rotWithShape="1">
          <a:blip r:embed="rId3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kończenie">
  <p:cSld name="MAIN_POINT">
    <p:bg>
      <p:bgPr>
        <a:solidFill>
          <a:srgbClr val="111232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6"/>
          <p:cNvSpPr txBox="1"/>
          <p:nvPr>
            <p:ph type="title"/>
          </p:nvPr>
        </p:nvSpPr>
        <p:spPr>
          <a:xfrm>
            <a:off x="478950" y="426150"/>
            <a:ext cx="8186100" cy="42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67" name="Google Shape;367;p86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KCJA: Zarządzanie przez cele">
  <p:cSld name="SECTION_HEADER_1_3">
    <p:bg>
      <p:bgPr>
        <a:solidFill>
          <a:srgbClr val="F44545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0"/>
          <p:cNvPicPr preferRelativeResize="0"/>
          <p:nvPr/>
        </p:nvPicPr>
        <p:blipFill rotWithShape="1">
          <a:blip r:embed="rId2">
            <a:alphaModFix/>
          </a:blip>
          <a:srcRect b="0" l="0" r="78347" t="0"/>
          <a:stretch/>
        </p:blipFill>
        <p:spPr>
          <a:xfrm>
            <a:off x="8755165" y="4741477"/>
            <a:ext cx="198300" cy="22143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0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F7F8"/>
              </a:buClr>
              <a:buSzPts val="3600"/>
              <a:buNone/>
              <a:defRPr sz="3600">
                <a:solidFill>
                  <a:srgbClr val="F6F7F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56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5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81.xml"/><Relationship Id="rId28" Type="http://schemas.openxmlformats.org/officeDocument/2006/relationships/theme" Target="../theme/theme4.xml"/><Relationship Id="rId27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sz="2400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29">
          <p15:clr>
            <a:srgbClr val="F06B4A"/>
          </p15:clr>
        </p15:guide>
        <p15:guide id="2" orient="horz" pos="280">
          <p15:clr>
            <a:srgbClr val="F06B4A"/>
          </p15:clr>
        </p15:guide>
        <p15:guide id="3" pos="5431">
          <p15:clr>
            <a:srgbClr val="F06B4A"/>
          </p15:clr>
        </p15:guide>
        <p15:guide id="4" orient="horz" pos="2960">
          <p15:clr>
            <a:srgbClr val="F06B4A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b="0" i="0" sz="2400" u="none" cap="none" strike="noStrike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29">
          <p15:clr>
            <a:srgbClr val="F06B4A"/>
          </p15:clr>
        </p15:guide>
        <p15:guide id="2" orient="horz" pos="280">
          <p15:clr>
            <a:srgbClr val="F06B4A"/>
          </p15:clr>
        </p15:guide>
        <p15:guide id="3" pos="5431">
          <p15:clr>
            <a:srgbClr val="F06B4A"/>
          </p15:clr>
        </p15:guide>
        <p15:guide id="4" orient="horz" pos="2960">
          <p15:clr>
            <a:srgbClr val="F06B4A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1232"/>
              </a:buClr>
              <a:buSzPts val="2400"/>
              <a:buFont typeface="Montserrat SemiBold"/>
              <a:buNone/>
              <a:defRPr sz="2400">
                <a:solidFill>
                  <a:srgbClr val="11123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■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○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Montserrat"/>
              <a:buChar char="■"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29">
          <p15:clr>
            <a:srgbClr val="F06B4A"/>
          </p15:clr>
        </p15:guide>
        <p15:guide id="2" orient="horz" pos="280">
          <p15:clr>
            <a:srgbClr val="F06B4A"/>
          </p15:clr>
        </p15:guide>
        <p15:guide id="3" pos="5431">
          <p15:clr>
            <a:srgbClr val="F06B4A"/>
          </p15:clr>
        </p15:guide>
        <p15:guide id="4" orient="horz" pos="2960">
          <p15:clr>
            <a:srgbClr val="F06B4A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4.jpg"/><Relationship Id="rId4" Type="http://schemas.openxmlformats.org/officeDocument/2006/relationships/image" Target="../media/image5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3.jpg"/><Relationship Id="rId4" Type="http://schemas.openxmlformats.org/officeDocument/2006/relationships/image" Target="../media/image58.png"/><Relationship Id="rId5" Type="http://schemas.openxmlformats.org/officeDocument/2006/relationships/image" Target="../media/image6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8.gif"/><Relationship Id="rId4" Type="http://schemas.openxmlformats.org/officeDocument/2006/relationships/image" Target="../media/image47.png"/><Relationship Id="rId5" Type="http://schemas.openxmlformats.org/officeDocument/2006/relationships/image" Target="../media/image60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49.jpg"/><Relationship Id="rId4" Type="http://schemas.openxmlformats.org/officeDocument/2006/relationships/image" Target="../media/image54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65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50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56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55.jpg"/><Relationship Id="rId4" Type="http://schemas.openxmlformats.org/officeDocument/2006/relationships/image" Target="../media/image59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53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1.jpg"/><Relationship Id="rId4" Type="http://schemas.openxmlformats.org/officeDocument/2006/relationships/image" Target="../media/image66.png"/><Relationship Id="rId5" Type="http://schemas.openxmlformats.org/officeDocument/2006/relationships/image" Target="../media/image5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3.jpg"/><Relationship Id="rId4" Type="http://schemas.openxmlformats.org/officeDocument/2006/relationships/image" Target="../media/image58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44.png"/><Relationship Id="rId7" Type="http://schemas.openxmlformats.org/officeDocument/2006/relationships/hyperlink" Target="https://pl.wiktionary.org/wiki/zamek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39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Relationship Id="rId11" Type="http://schemas.openxmlformats.org/officeDocument/2006/relationships/image" Target="../media/image20.png"/><Relationship Id="rId10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productboard.com/" TargetMode="External"/><Relationship Id="rId4" Type="http://schemas.openxmlformats.org/officeDocument/2006/relationships/hyperlink" Target="https://www.aha.io/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jpg"/><Relationship Id="rId4" Type="http://schemas.openxmlformats.org/officeDocument/2006/relationships/image" Target="../media/image58.png"/><Relationship Id="rId5" Type="http://schemas.openxmlformats.org/officeDocument/2006/relationships/image" Target="../media/image5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Relationship Id="rId11" Type="http://schemas.openxmlformats.org/officeDocument/2006/relationships/image" Target="../media/image25.png"/><Relationship Id="rId10" Type="http://schemas.openxmlformats.org/officeDocument/2006/relationships/image" Target="../media/image31.png"/><Relationship Id="rId13" Type="http://schemas.openxmlformats.org/officeDocument/2006/relationships/image" Target="../media/image33.png"/><Relationship Id="rId12" Type="http://schemas.openxmlformats.org/officeDocument/2006/relationships/image" Target="../media/image28.png"/><Relationship Id="rId14" Type="http://schemas.openxmlformats.org/officeDocument/2006/relationships/image" Target="../media/image2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gitlab.com/a.mochel/pwsz/blob/wrong_level_tests/src/main/java/com/hcmdeck/pwsz/pwsz/controller/LecturerController.java" TargetMode="External"/><Relationship Id="rId4" Type="http://schemas.openxmlformats.org/officeDocument/2006/relationships/hyperlink" Target="https://gitlab.com/a.mochel/pwsz/blob/wrong_level_tests/src/main/java/com/hcmdeck/pwsz/pwsz/service/LecturerService.java" TargetMode="External"/><Relationship Id="rId5" Type="http://schemas.openxmlformats.org/officeDocument/2006/relationships/hyperlink" Target="https://gitlab.com/a.mochel/pwsz/blob/wrong_level_tests/src/main/java/com/hcmdeck/pwsz/pwsz/entities/Lecturer.java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gitlab.com/a.mochel/pwsz/blob/wrong_level_tests/src/test/java/com/hcmdeck/pwsz/pwsz/controller/LecturerControllerTest.java" TargetMode="External"/><Relationship Id="rId4" Type="http://schemas.openxmlformats.org/officeDocument/2006/relationships/hyperlink" Target="https://gitlab.com/a.mochel/pwsz/blob/wrong_level_tests/src/test/java/com/hcmdeck/pwsz/pwsz/controller/LecturerControllerTest.java" TargetMode="External"/><Relationship Id="rId5" Type="http://schemas.openxmlformats.org/officeDocument/2006/relationships/hyperlink" Target="https://gitlab.com/a.mochel/pwsz/blob/wrong_level_tests/src/test/java/com/hcmdeck/pwsz/pwsz/entities/LecturerTest.java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hyperlink" Target="https://docs.google.com/document/d/1PNQqM9QKZsh_27nh2EozbmuVCjyJU73nIgYiyWN8PU8/edit#heading=h.7233fugvl3td" TargetMode="External"/><Relationship Id="rId21" Type="http://schemas.openxmlformats.org/officeDocument/2006/relationships/hyperlink" Target="https://docs.google.com/document/d/1PNQqM9QKZsh_27nh2EozbmuVCjyJU73nIgYiyWN8PU8/edit#heading=h.cpcgko5bm3cl" TargetMode="Externa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s.google.com/document/d/1PNQqM9QKZsh_27nh2EozbmuVCjyJU73nIgYiyWN8PU8/edit#heading=h.en2h2p3txpc1" TargetMode="External"/><Relationship Id="rId4" Type="http://schemas.openxmlformats.org/officeDocument/2006/relationships/hyperlink" Target="https://docs.google.com/document/d/1PNQqM9QKZsh_27nh2EozbmuVCjyJU73nIgYiyWN8PU8/edit#heading=h.e7obup8pd78c" TargetMode="External"/><Relationship Id="rId9" Type="http://schemas.openxmlformats.org/officeDocument/2006/relationships/hyperlink" Target="https://docs.google.com/document/d/1PNQqM9QKZsh_27nh2EozbmuVCjyJU73nIgYiyWN8PU8/edit#heading=h.g5vx69k6klhl" TargetMode="External"/><Relationship Id="rId5" Type="http://schemas.openxmlformats.org/officeDocument/2006/relationships/hyperlink" Target="https://docs.google.com/document/d/1PNQqM9QKZsh_27nh2EozbmuVCjyJU73nIgYiyWN8PU8/edit#heading=h.g7p1qil53tfx" TargetMode="External"/><Relationship Id="rId6" Type="http://schemas.openxmlformats.org/officeDocument/2006/relationships/hyperlink" Target="https://docs.google.com/document/d/1PNQqM9QKZsh_27nh2EozbmuVCjyJU73nIgYiyWN8PU8/edit#heading=h.o408j58ftpnh" TargetMode="External"/><Relationship Id="rId7" Type="http://schemas.openxmlformats.org/officeDocument/2006/relationships/hyperlink" Target="https://docs.google.com/document/d/1PNQqM9QKZsh_27nh2EozbmuVCjyJU73nIgYiyWN8PU8/edit#heading=h.yjvtcnei4tye" TargetMode="External"/><Relationship Id="rId8" Type="http://schemas.openxmlformats.org/officeDocument/2006/relationships/hyperlink" Target="https://docs.google.com/document/d/1PNQqM9QKZsh_27nh2EozbmuVCjyJU73nIgYiyWN8PU8/edit#heading=h.p94v2hpav798" TargetMode="External"/><Relationship Id="rId11" Type="http://schemas.openxmlformats.org/officeDocument/2006/relationships/hyperlink" Target="https://docs.google.com/document/d/1PNQqM9QKZsh_27nh2EozbmuVCjyJU73nIgYiyWN8PU8/edit#heading=h.k8buew2ztbm6" TargetMode="External"/><Relationship Id="rId10" Type="http://schemas.openxmlformats.org/officeDocument/2006/relationships/hyperlink" Target="https://docs.google.com/document/d/1PNQqM9QKZsh_27nh2EozbmuVCjyJU73nIgYiyWN8PU8/edit#heading=h.3y5c8pwyxgw5" TargetMode="External"/><Relationship Id="rId13" Type="http://schemas.openxmlformats.org/officeDocument/2006/relationships/hyperlink" Target="https://docs.google.com/document/d/1PNQqM9QKZsh_27nh2EozbmuVCjyJU73nIgYiyWN8PU8/edit#heading=h.s4tfgjakzphy" TargetMode="External"/><Relationship Id="rId12" Type="http://schemas.openxmlformats.org/officeDocument/2006/relationships/hyperlink" Target="https://docs.google.com/document/d/1PNQqM9QKZsh_27nh2EozbmuVCjyJU73nIgYiyWN8PU8/edit#heading=h.9yu817ov2inu" TargetMode="External"/><Relationship Id="rId15" Type="http://schemas.openxmlformats.org/officeDocument/2006/relationships/hyperlink" Target="https://docs.google.com/document/d/1PNQqM9QKZsh_27nh2EozbmuVCjyJU73nIgYiyWN8PU8/edit#heading=h.ne44l7errqx0" TargetMode="External"/><Relationship Id="rId14" Type="http://schemas.openxmlformats.org/officeDocument/2006/relationships/hyperlink" Target="https://docs.google.com/document/d/1PNQqM9QKZsh_27nh2EozbmuVCjyJU73nIgYiyWN8PU8/edit#heading=h.vmdbxc9zkd55" TargetMode="External"/><Relationship Id="rId17" Type="http://schemas.openxmlformats.org/officeDocument/2006/relationships/hyperlink" Target="https://docs.google.com/document/d/1PNQqM9QKZsh_27nh2EozbmuVCjyJU73nIgYiyWN8PU8/edit#heading=h.5sb4vf7avp9a" TargetMode="External"/><Relationship Id="rId16" Type="http://schemas.openxmlformats.org/officeDocument/2006/relationships/hyperlink" Target="https://docs.google.com/document/d/1PNQqM9QKZsh_27nh2EozbmuVCjyJU73nIgYiyWN8PU8/edit#heading=h.qyegvt64s61s" TargetMode="External"/><Relationship Id="rId19" Type="http://schemas.openxmlformats.org/officeDocument/2006/relationships/hyperlink" Target="https://docs.google.com/document/d/1PNQqM9QKZsh_27nh2EozbmuVCjyJU73nIgYiyWN8PU8/edit#heading=h.33qv4ginnn4q" TargetMode="External"/><Relationship Id="rId18" Type="http://schemas.openxmlformats.org/officeDocument/2006/relationships/hyperlink" Target="https://docs.google.com/document/d/1PNQqM9QKZsh_27nh2EozbmuVCjyJU73nIgYiyWN8PU8/edit#heading=h.b8a58e21zdnn" TargetMode="Externa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gitlab.com/a.mochel/pwsz/tree/modules/src/test/groovy/com/hcmdeck/pwsz/pwsz/module/lecturer/domain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pl.wikipedia.org/wiki/Interfejs_(programowanie_obiektowe)" TargetMode="External"/><Relationship Id="rId4" Type="http://schemas.openxmlformats.org/officeDocument/2006/relationships/hyperlink" Target="https://pl.wikipedia.org/wiki/Klasa_(programowanie_obiektowe)" TargetMode="External"/><Relationship Id="rId5" Type="http://schemas.openxmlformats.org/officeDocument/2006/relationships/hyperlink" Target="https://pl.wikipedia.org/wiki/Programowanie_modularne" TargetMode="Externa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gitlab.com/a.mochel/pwsz/tree/modules/src/main/java/com/hcmdeck/pwsz/pwsz/module/lecturer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3.jpg"/><Relationship Id="rId4" Type="http://schemas.openxmlformats.org/officeDocument/2006/relationships/image" Target="../media/image58.png"/><Relationship Id="rId5" Type="http://schemas.openxmlformats.org/officeDocument/2006/relationships/image" Target="../media/image6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2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0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2ECDAD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87"/>
          <p:cNvSpPr txBox="1"/>
          <p:nvPr>
            <p:ph type="ctrTitle"/>
          </p:nvPr>
        </p:nvSpPr>
        <p:spPr>
          <a:xfrm>
            <a:off x="287850" y="1974675"/>
            <a:ext cx="42918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1232"/>
                </a:solidFill>
              </a:rPr>
              <a:t>The HR platform that helps people in your organization grow</a:t>
            </a:r>
            <a:endParaRPr sz="1400">
              <a:solidFill>
                <a:srgbClr val="111232"/>
              </a:solidFill>
            </a:endParaRPr>
          </a:p>
        </p:txBody>
      </p:sp>
      <p:pic>
        <p:nvPicPr>
          <p:cNvPr id="374" name="Google Shape;37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630" y="1631299"/>
            <a:ext cx="1469800" cy="3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87"/>
          <p:cNvSpPr txBox="1"/>
          <p:nvPr/>
        </p:nvSpPr>
        <p:spPr>
          <a:xfrm>
            <a:off x="287850" y="3106450"/>
            <a:ext cx="44226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Startup’owe podejście </a:t>
            </a:r>
            <a:br>
              <a:rPr b="1" lang="en" sz="24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24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do rozwoju produktu</a:t>
            </a:r>
            <a:endParaRPr b="1" sz="2400">
              <a:solidFill>
                <a:srgbClr val="11123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00" y="396600"/>
            <a:ext cx="1108600" cy="2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96"/>
          <p:cNvSpPr/>
          <p:nvPr/>
        </p:nvSpPr>
        <p:spPr>
          <a:xfrm>
            <a:off x="4566538" y="3103915"/>
            <a:ext cx="29583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Marcin Gumułka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Product Manager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m.gumulka@hcmdeck.com</a:t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12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1" name="Google Shape;491;p96"/>
          <p:cNvSpPr txBox="1"/>
          <p:nvPr>
            <p:ph idx="4294967295" type="ctrTitle"/>
          </p:nvPr>
        </p:nvSpPr>
        <p:spPr>
          <a:xfrm>
            <a:off x="451025" y="1650250"/>
            <a:ext cx="3645000" cy="21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Product Owner w SCRUM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Wcześniej Product Analyst i Senior Java Developer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2" name="Google Shape;492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1338" y="1395051"/>
            <a:ext cx="1668729" cy="166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86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 w SCRUM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8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role w SCRUM</a:t>
            </a:r>
            <a:endParaRPr/>
          </a:p>
        </p:txBody>
      </p:sp>
      <p:pic>
        <p:nvPicPr>
          <p:cNvPr id="1058" name="Google Shape;1058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100" y="498400"/>
            <a:ext cx="3621026" cy="231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225" y="1336675"/>
            <a:ext cx="3725299" cy="2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87"/>
          <p:cNvSpPr txBox="1"/>
          <p:nvPr/>
        </p:nvSpPr>
        <p:spPr>
          <a:xfrm>
            <a:off x="1563350" y="906775"/>
            <a:ext cx="1438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veat"/>
                <a:ea typeface="Caveat"/>
                <a:cs typeface="Caveat"/>
                <a:sym typeface="Caveat"/>
              </a:rPr>
              <a:t>Product Owner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61" name="Google Shape;1061;p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174" y="2851075"/>
            <a:ext cx="3681986" cy="2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87"/>
          <p:cNvSpPr txBox="1"/>
          <p:nvPr/>
        </p:nvSpPr>
        <p:spPr>
          <a:xfrm>
            <a:off x="6963900" y="4698475"/>
            <a:ext cx="21801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Montserrat"/>
                <a:ea typeface="Montserrat"/>
                <a:cs typeface="Montserrat"/>
                <a:sym typeface="Montserrat"/>
              </a:rPr>
              <a:t>Źródło: procognita.pl</a:t>
            </a:r>
            <a:endParaRPr i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8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Owner - ‘kierowca’</a:t>
            </a:r>
            <a:endParaRPr/>
          </a:p>
        </p:txBody>
      </p:sp>
      <p:sp>
        <p:nvSpPr>
          <p:cNvPr id="1068" name="Google Shape;1068;p188"/>
          <p:cNvSpPr txBox="1"/>
          <p:nvPr/>
        </p:nvSpPr>
        <p:spPr>
          <a:xfrm>
            <a:off x="529850" y="1069775"/>
            <a:ext cx="5591700" cy="3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To on prowadzi samochód - kieruje gdzie jechać, ma cel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On dokonuje korekt kursu, żeby samochód był na optymalnej trasie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Jemu najbardziej zależy na wynikach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Czyli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Ustala, pielęgnuje i przekazuje wizję produktu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Reprezentuje interesy klientów i interesariuszy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Zarządza zwrotem z inwestycji, finansami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Decyduje, nad czym pracuje zespół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Decyduje, czy to, co zostało opracowane, spełnia oczekiwania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9" name="Google Shape;1069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900" y="1069768"/>
            <a:ext cx="2334176" cy="15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950" y="2776794"/>
            <a:ext cx="2390614" cy="2214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8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Scrum master - ‘mechanik’</a:t>
            </a:r>
            <a:endParaRPr/>
          </a:p>
        </p:txBody>
      </p:sp>
      <p:sp>
        <p:nvSpPr>
          <p:cNvPr id="1076" name="Google Shape;1076;p189"/>
          <p:cNvSpPr txBox="1"/>
          <p:nvPr/>
        </p:nvSpPr>
        <p:spPr>
          <a:xfrm>
            <a:off x="529850" y="1069775"/>
            <a:ext cx="5225700" cy="3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Wyposażony w czujniki, monitoruje stan silnika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Odpowiada za odpowiednie smarowanie silnika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Znajduje problemy w działaniu i eliminuje je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Czyli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Pilnuje, żeby wszystko działało bez zarzutu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Pilnuje, żeby zespół pracował zgodnie ze Scrum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Nadzoruje i kontroluje, ale nie kieruje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Stara się, żeby zespół pracował najwydajniej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Dostrzega niewerbalne sygnały o problemach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Potrafi rozwiązywać konflikty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Zapewnia sprawny przekaz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Buduje zaufanie i zdobywa szacunek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7" name="Google Shape;1077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375" y="1402600"/>
            <a:ext cx="2908276" cy="193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90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Development Team</a:t>
            </a:r>
            <a:r>
              <a:rPr lang="en"/>
              <a:t> - ‘silnik’</a:t>
            </a:r>
            <a:endParaRPr/>
          </a:p>
        </p:txBody>
      </p:sp>
      <p:sp>
        <p:nvSpPr>
          <p:cNvPr id="1083" name="Google Shape;1083;p190"/>
          <p:cNvSpPr txBox="1"/>
          <p:nvPr/>
        </p:nvSpPr>
        <p:spPr>
          <a:xfrm>
            <a:off x="550750" y="809875"/>
            <a:ext cx="5374500" cy="3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Silnik jako całość ale też poszczególne części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Pracuje nad urzeczywistnieniem wizji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Składa się z ludzi odpowiedzialnych za dostarczenie produktu: programistów, testerów, architektów, projektantów i wszystkich innych, którzy są potrzebni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Zespół sam zarządza pracą, zadaniami - nawet Scrum Master nie może decydować, kto co ma robić, ani jak podzielić coś na zadania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Porozumienie i partnerstwo - w ramach zespołu nie ma ról, podziałów, stanowisk itp.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“Jestem członkiem zespołu, który jest odpowiedzialny za dostarczenie produktu, a to oznacza, że sam nie dam sobie z tym rady”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Konsultanci - członkami zespołu w niepełnym wymiarze czasu pracy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Wystarczająco duży, by mógł wykonać pracę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Im mniej ludzi, tym mniej problemów z koordynacją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Im większy, tym więcej kompetencji, wiedzy i możliwości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Więc gdzieś między 3 a 9 osób, zazwyczaj około 5-7. 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4" name="Google Shape;1084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2375" y="1512625"/>
            <a:ext cx="27051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9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SCRUM W HCM Deck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9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SCRUM - retro :)</a:t>
            </a:r>
            <a:endParaRPr/>
          </a:p>
        </p:txBody>
      </p:sp>
      <p:pic>
        <p:nvPicPr>
          <p:cNvPr id="1095" name="Google Shape;1095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842350"/>
            <a:ext cx="7218634" cy="407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9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SCRUM - retro :)</a:t>
            </a:r>
            <a:endParaRPr/>
          </a:p>
        </p:txBody>
      </p:sp>
      <p:pic>
        <p:nvPicPr>
          <p:cNvPr id="1101" name="Google Shape;1101;p193"/>
          <p:cNvPicPr preferRelativeResize="0"/>
          <p:nvPr/>
        </p:nvPicPr>
        <p:blipFill rotWithShape="1">
          <a:blip r:embed="rId3">
            <a:alphaModFix/>
          </a:blip>
          <a:srcRect b="0" l="6279" r="0" t="0"/>
          <a:stretch/>
        </p:blipFill>
        <p:spPr>
          <a:xfrm>
            <a:off x="5341225" y="183525"/>
            <a:ext cx="2528151" cy="478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93"/>
          <p:cNvPicPr preferRelativeResize="0"/>
          <p:nvPr/>
        </p:nvPicPr>
        <p:blipFill rotWithShape="1">
          <a:blip r:embed="rId4">
            <a:alphaModFix/>
          </a:blip>
          <a:srcRect b="4559" l="0" r="0" t="2391"/>
          <a:stretch/>
        </p:blipFill>
        <p:spPr>
          <a:xfrm>
            <a:off x="1419350" y="1065825"/>
            <a:ext cx="2297621" cy="3789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9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Sprinty w JIRA</a:t>
            </a:r>
            <a:endParaRPr/>
          </a:p>
        </p:txBody>
      </p:sp>
      <p:sp>
        <p:nvSpPr>
          <p:cNvPr id="1108" name="Google Shape;1108;p19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09" name="Google Shape;1109;p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869349"/>
            <a:ext cx="8708050" cy="422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95"/>
          <p:cNvSpPr txBox="1"/>
          <p:nvPr>
            <p:ph type="title"/>
          </p:nvPr>
        </p:nvSpPr>
        <p:spPr>
          <a:xfrm>
            <a:off x="478950" y="426150"/>
            <a:ext cx="8186100" cy="42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Dziękujemy!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97"/>
          <p:cNvSpPr txBox="1"/>
          <p:nvPr>
            <p:ph type="title"/>
          </p:nvPr>
        </p:nvSpPr>
        <p:spPr>
          <a:xfrm>
            <a:off x="859650" y="197825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Zanim zaczniemy kodzić...</a:t>
            </a:r>
            <a:endParaRPr/>
          </a:p>
        </p:txBody>
      </p:sp>
      <p:sp>
        <p:nvSpPr>
          <p:cNvPr id="498" name="Google Shape;498;p97"/>
          <p:cNvSpPr txBox="1"/>
          <p:nvPr>
            <p:ph idx="1" type="body"/>
          </p:nvPr>
        </p:nvSpPr>
        <p:spPr>
          <a:xfrm>
            <a:off x="529850" y="1381075"/>
            <a:ext cx="404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Wpadasz na pomysł, jest super, więc zaczynasz kodzić.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Zastanów się: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 co to robisz?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Dla kogo?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Jaki problem chcesz rozwiązać?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Czy to jest najlepsze rozwiązanie?</a:t>
            </a:r>
            <a:endParaRPr/>
          </a:p>
        </p:txBody>
      </p:sp>
      <p:pic>
        <p:nvPicPr>
          <p:cNvPr id="499" name="Google Shape;49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8389" y="1381075"/>
            <a:ext cx="3003750" cy="21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8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Wymagania - częste podejście w IT</a:t>
            </a:r>
            <a:endParaRPr/>
          </a:p>
        </p:txBody>
      </p:sp>
      <p:sp>
        <p:nvSpPr>
          <p:cNvPr id="505" name="Google Shape;505;p9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wymagań można podejść na różne sposoby. Najczęściej spotykane, zwłaszcza na początku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Klient(Ty?) ma listę kilkudziesięciu wymagań, a IT bezrefleksyjnie spełnia te wymagania.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9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9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12" name="Google Shape;512;p99"/>
          <p:cNvPicPr preferRelativeResize="0"/>
          <p:nvPr/>
        </p:nvPicPr>
        <p:blipFill rotWithShape="1">
          <a:blip r:embed="rId3">
            <a:alphaModFix/>
          </a:blip>
          <a:srcRect b="0" l="0" r="41166" t="10458"/>
          <a:stretch/>
        </p:blipFill>
        <p:spPr>
          <a:xfrm>
            <a:off x="844850" y="1118175"/>
            <a:ext cx="4385549" cy="36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0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10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19" name="Google Shape;51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850" y="693800"/>
            <a:ext cx="7454298" cy="40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01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Wymagania - bardziej angażujące podejście</a:t>
            </a:r>
            <a:endParaRPr/>
          </a:p>
        </p:txBody>
      </p:sp>
      <p:sp>
        <p:nvSpPr>
          <p:cNvPr id="525" name="Google Shape;525;p10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Poznaj potrzebę użytkownika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Poznaj problemy użytkownika i potencjalne korzyści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Dowiedz się, co użytkownik ma zrobić (Jobs to be Done - JTBD)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Dowiedz się, co chce osiągnąć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02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Wymagania - czy lepsza bezrefleksyjność?</a:t>
            </a:r>
            <a:endParaRPr/>
          </a:p>
        </p:txBody>
      </p:sp>
      <p:sp>
        <p:nvSpPr>
          <p:cNvPr id="531" name="Google Shape;531;p10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niektórych przypadkach podejście bezrefleksyjne może być lepsze, przynajmniej na pierwszy rzut oka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Nie musisz dopytywać o to wymaganie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Szybciej zaczniesz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Szybciej coś oddasz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Coś jest zgodne z wymaganiami, faktura, koniec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03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Wymagania - które podejście lepsze</a:t>
            </a:r>
            <a:endParaRPr/>
          </a:p>
        </p:txBody>
      </p:sp>
      <p:sp>
        <p:nvSpPr>
          <p:cNvPr id="537" name="Google Shape;537;p10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 wymaganiami stoi zazwyczaj jakaś potrzeba i pieniądze. Możesz tak zrealizować wymaganie, że nie rozwiążesz potrzeby.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Klient nie będzie zadowolony z zadowolony z produktu, mimo że był zgodny z </a:t>
            </a:r>
            <a:r>
              <a:rPr lang="en"/>
              <a:t>wymaganiami, nawet jeśli zapłaci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Czemu zrealizowanie wymagania nie musi rozwiązać potrzeby? Przykładowe powody: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Firma </a:t>
            </a:r>
            <a:r>
              <a:rPr lang="en"/>
              <a:t>IT może tak zrealizować wymaganie, że jego sposób rozwiązania nie rozwiązuje problemu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Klientowi może się wydawać, że wymaganie rozwiąże jego problem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Nie zna systemu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Nie zna potrzeb użytkowników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4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/>
              <a:t>rzykład - wymaganie</a:t>
            </a:r>
            <a:endParaRPr/>
          </a:p>
        </p:txBody>
      </p:sp>
      <p:sp>
        <p:nvSpPr>
          <p:cNvPr id="543" name="Google Shape;543;p10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Kontekst</a:t>
            </a:r>
            <a:endParaRPr i="1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HCM Deck zawiera wnioski  szkoleniowe.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Użytkownik znajduje w sieci szkolenie, składa wniosek o sfinansowanie szkolenia przez firmę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Przełożony dostaje e-mail z linkiem do wniosku. Wchodzi na platformę,</a:t>
            </a:r>
            <a:r>
              <a:rPr i="1" lang="en"/>
              <a:t> akceptuje wniosek (lub odrzuca). 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Wymaganie: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E-mail o wniosku do akceptacji powinien zawierać szczegóły wniosku oraz </a:t>
            </a:r>
            <a:r>
              <a:rPr b="1" lang="en"/>
              <a:t>przyciski do akceptowania i odrzucania wniosku</a:t>
            </a:r>
            <a:r>
              <a:rPr lang="en"/>
              <a:t>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“Kiedy zrobicie?” “Za 2 tygodnie?”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05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Przykład - rozwiązanie</a:t>
            </a:r>
            <a:endParaRPr/>
          </a:p>
        </p:txBody>
      </p:sp>
      <p:sp>
        <p:nvSpPr>
          <p:cNvPr id="549" name="Google Shape;549;p10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realizuje wymaganie w taki sposób: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E-mail zawiera dwa przyciski Akceptuj i Odrzuć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Użytkownik klika link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Pojawia się strona logowania. Użytkownik wpisuje login i hasło.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Wniosek zaakceptowany.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Problem?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88"/>
          <p:cNvSpPr txBox="1"/>
          <p:nvPr>
            <p:ph idx="4294967295" type="ctrTitle"/>
          </p:nvPr>
        </p:nvSpPr>
        <p:spPr>
          <a:xfrm>
            <a:off x="365175" y="1791300"/>
            <a:ext cx="40869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SaaS B2B HR Tech Startup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</a:pPr>
            <a:r>
              <a:rPr b="1" lang="en" sz="24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">
                <a:solidFill>
                  <a:schemeClr val="lt1"/>
                </a:solidFill>
                <a:highlight>
                  <a:srgbClr val="4286F5"/>
                </a:highlight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lang="en" sz="2400">
                <a:solidFill>
                  <a:schemeClr val="lt1"/>
                </a:solidFill>
                <a:highlight>
                  <a:srgbClr val="4286F5"/>
                </a:highlight>
                <a:latin typeface="Montserrat"/>
                <a:ea typeface="Montserrat"/>
                <a:cs typeface="Montserrat"/>
                <a:sym typeface="Montserrat"/>
              </a:rPr>
              <a:t>ll-in-one</a:t>
            </a:r>
            <a:r>
              <a:rPr b="1" lang="en" sz="24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 employee development platform for modern companies</a:t>
            </a:r>
            <a:endParaRPr b="1" sz="2400">
              <a:solidFill>
                <a:srgbClr val="1112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2" name="Google Shape;382;p88"/>
          <p:cNvPicPr preferRelativeResize="0"/>
          <p:nvPr/>
        </p:nvPicPr>
        <p:blipFill rotWithShape="1">
          <a:blip r:embed="rId4">
            <a:alphaModFix/>
          </a:blip>
          <a:srcRect b="0" l="13978" r="0" t="0"/>
          <a:stretch/>
        </p:blipFill>
        <p:spPr>
          <a:xfrm>
            <a:off x="4185650" y="643124"/>
            <a:ext cx="5063099" cy="457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709" y="1314620"/>
            <a:ext cx="1469800" cy="3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06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Przykład - problem z rozwiązaniem</a:t>
            </a:r>
            <a:endParaRPr/>
          </a:p>
        </p:txBody>
      </p:sp>
      <p:sp>
        <p:nvSpPr>
          <p:cNvPr id="555" name="Google Shape;555;p10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Użytkownicy narzekają, że muszą się logować. A nie mogą zapamiętywać haseł w przeglądarkach.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7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Przykład - wymaganie v2</a:t>
            </a:r>
            <a:endParaRPr/>
          </a:p>
        </p:txBody>
      </p:sp>
      <p:sp>
        <p:nvSpPr>
          <p:cNvPr id="561" name="Google Shape;561;p10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“E-mail o wniosku do akceptacji powinien zawierać </a:t>
            </a:r>
            <a:r>
              <a:rPr lang="en"/>
              <a:t>szczegóły wniosku oraz</a:t>
            </a:r>
            <a:r>
              <a:rPr lang="en"/>
              <a:t> przyciski do akceptowania i odrzucania wniosku, </a:t>
            </a:r>
            <a:r>
              <a:rPr lang="en"/>
              <a:t>po kliknięciu których wniosek zostanie zaakceptowany </a:t>
            </a:r>
            <a:r>
              <a:rPr b="1" lang="en"/>
              <a:t>bez wprowadzania loginu i hasła</a:t>
            </a:r>
            <a:r>
              <a:rPr lang="en"/>
              <a:t>”.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08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Przykład - rozwiązanie v2</a:t>
            </a:r>
            <a:endParaRPr/>
          </a:p>
        </p:txBody>
      </p:sp>
      <p:sp>
        <p:nvSpPr>
          <p:cNvPr id="567" name="Google Shape;567;p10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realizuje wymaganie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E-mail zawiera dwa przyciski Akceptuj i Odrzuć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Użytkownik klika link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Wniosek zostaje zaakceptowany.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Problem?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09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Przykład - problem z rozwiązaniem v2</a:t>
            </a:r>
            <a:endParaRPr/>
          </a:p>
        </p:txBody>
      </p:sp>
      <p:sp>
        <p:nvSpPr>
          <p:cNvPr id="573" name="Google Shape;573;p10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“Zrobiliście co chcieliśmy, ale nadal mamy </a:t>
            </a:r>
            <a:r>
              <a:rPr b="1" lang="en"/>
              <a:t>problem</a:t>
            </a:r>
            <a:r>
              <a:rPr lang="en"/>
              <a:t> z tym, że wiszą wnioski czekające na akceptację”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10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Przykład - wymaganie ====&gt; problem</a:t>
            </a:r>
            <a:endParaRPr/>
          </a:p>
        </p:txBody>
      </p:sp>
      <p:sp>
        <p:nvSpPr>
          <p:cNvPr id="579" name="Google Shape;579;p11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Prawdziwym problemem do rozwiązania są </a:t>
            </a:r>
            <a:r>
              <a:rPr b="1" lang="en"/>
              <a:t>wnioski długo czekające na rozpatrzenie</a:t>
            </a:r>
            <a:r>
              <a:rPr lang="en"/>
              <a:t>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Potencjalne</a:t>
            </a:r>
            <a:r>
              <a:rPr lang="en"/>
              <a:t> </a:t>
            </a:r>
            <a:r>
              <a:rPr b="1" lang="en"/>
              <a:t>rozwiązania</a:t>
            </a:r>
            <a:r>
              <a:rPr lang="en"/>
              <a:t> - </a:t>
            </a:r>
            <a:br>
              <a:rPr lang="en"/>
            </a:br>
            <a:r>
              <a:rPr lang="en"/>
              <a:t>- przypomnienie e-mail o wnioskach czekających na decyzję (np. zbiorczo raz na kilka dni, albo osobno do każdego wniosku co kilka dni). </a:t>
            </a:r>
            <a:br>
              <a:rPr lang="en"/>
            </a:br>
            <a:r>
              <a:rPr lang="en"/>
              <a:t>- SMS?</a:t>
            </a:r>
            <a:br>
              <a:rPr lang="en"/>
            </a:br>
            <a:r>
              <a:rPr lang="en"/>
              <a:t>- informacja wyświetlana po zalogowaniu?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Możemy </a:t>
            </a:r>
            <a:r>
              <a:rPr b="1" lang="en"/>
              <a:t>zmierzyć</a:t>
            </a:r>
            <a:r>
              <a:rPr lang="en"/>
              <a:t>, np. 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Liczba wniosków czekająca dłużej niż X dni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Średni czas oczekiwania na akceptację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11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Przykład - podsumowanie</a:t>
            </a:r>
            <a:endParaRPr/>
          </a:p>
        </p:txBody>
      </p:sp>
      <p:sp>
        <p:nvSpPr>
          <p:cNvPr id="585" name="Google Shape;585;p11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Robiliśmy coś trzy razy, zamiast raz - nasz czas, a może mamy ważniejsze rzeczy do roboty.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Może zarobiliśmy trzy razy, a może raz - zależy, jaką mamy umowę z klientem.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Klient czekał na rozwiązanie trzy razy dłużej.*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Mimo że klient jest zadowolony z finalnego rozwiązania, które rozwiązuje jego problem, to pamięta problemy, oraz negatywne odczucia względem produktu.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12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Zbieranie wymagań w formie potrzeb i problemów do rozwiązania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13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 poznać problemy / potrzeby / JTBD</a:t>
            </a:r>
            <a:endParaRPr/>
          </a:p>
        </p:txBody>
      </p:sp>
      <p:sp>
        <p:nvSpPr>
          <p:cNvPr id="596" name="Google Shape;596;p11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Ludzie często myślą rozwiązaniami: “tu mi zróbcie przycisk, który robi to i to...”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Trzeba pytać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Pytaj o przyczyny i skutki, o problemy i korzyści (czasem kilka razy)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Dlaczego, z jakiego powodu, jakiego problemy unikniemy...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 co, co to da, w jakim celu, jakie zyski to przyniesie...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Pytaj, jak zmierzyć efekt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skąd będziecie wiedzieć, że jesteście zadowoleni z rozwiązania (czy da się to zmierzyć?)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co będzie, jeśli tego nie zrobimy (border case vs $, priorytety)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14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 poznać problemy / potrzeby / JTBD (2)</a:t>
            </a:r>
            <a:endParaRPr/>
          </a:p>
        </p:txBody>
      </p:sp>
      <p:sp>
        <p:nvSpPr>
          <p:cNvPr id="602" name="Google Shape;602;p11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 można ufać zupełnie ludziom.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Komuś się coś tylko wydaje. Jedna osoba zazwyczaj nie wie wszystkie. Ludzie mają różne potrzeby i różne zdania.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Ktoś widział coś podobnego i wydaje mu się, że on potrzebuje dokładnie tego samego.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Ktoś chce pokazać, że on wie, więc wymyśla na bieżąco odpowiedzi.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Ludzie nie chcą wycofywać się z podjętej decyzji. Ktoś nastawił się na jedno rozwiązanie i będzie upierać się lub naciągać rzeczywistość, żeby tylko zrobić tak, jak chciał na początku.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Ten, kto płaci, niekoniecznie jest użytkownikiem produktu.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5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 poznać problemy / potrzeby / JTBD (3)</a:t>
            </a:r>
            <a:endParaRPr/>
          </a:p>
        </p:txBody>
      </p:sp>
      <p:sp>
        <p:nvSpPr>
          <p:cNvPr id="608" name="Google Shape;608;p11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jeszcze można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Poznać swoich użytkowników (wiek, stanowisko i poziom w organizacji itp)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Poznać punkt widzenia różnych użytkowników, na małej reprezentatywnej próbie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Ankiety,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Rozmowy - najlepiej z jedną osobą jednocześnie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Testy na prototypach, gdy już masz koncepcję rozwiązania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Przed rozmową powiedzieć, że “nie wiem” też jest dobrą odpowiedzią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00" y="396600"/>
            <a:ext cx="1108600" cy="2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89"/>
          <p:cNvSpPr/>
          <p:nvPr/>
        </p:nvSpPr>
        <p:spPr>
          <a:xfrm>
            <a:off x="3418526" y="3031332"/>
            <a:ext cx="25923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Simon Janicki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i="0" lang="en" sz="1200" u="none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CEO, </a:t>
            </a: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Co-founder</a:t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s.janicki@hcmdeck.com</a:t>
            </a:r>
            <a:endParaRPr sz="1200">
              <a:solidFill>
                <a:srgbClr val="11123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12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1" name="Google Shape;391;p89"/>
          <p:cNvSpPr/>
          <p:nvPr/>
        </p:nvSpPr>
        <p:spPr>
          <a:xfrm>
            <a:off x="5747438" y="3031165"/>
            <a:ext cx="29583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Rafał Niesłuchowski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CTO, Co-founder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r.niesluchowski@hcmdeck.com</a:t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12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2" name="Google Shape;392;p89"/>
          <p:cNvSpPr txBox="1"/>
          <p:nvPr>
            <p:ph idx="4294967295" type="ctrTitle"/>
          </p:nvPr>
        </p:nvSpPr>
        <p:spPr>
          <a:xfrm>
            <a:off x="443675" y="1296700"/>
            <a:ext cx="5170200" cy="27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18y MyNetwork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2y HCM Deck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60 team size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30 Tarnow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Company is made </a:t>
            </a:r>
            <a:br>
              <a:rPr b="1" lang="en" sz="20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of people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7850" y="1296700"/>
            <a:ext cx="1553100" cy="155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4" name="Google Shape;394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0050" y="1296700"/>
            <a:ext cx="1553100" cy="1553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16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Słownik pojęć / kontekst rozmowy</a:t>
            </a:r>
            <a:endParaRPr/>
          </a:p>
        </p:txBody>
      </p:sp>
      <p:sp>
        <p:nvSpPr>
          <p:cNvPr id="614" name="Google Shape;614;p116"/>
          <p:cNvSpPr txBox="1"/>
          <p:nvPr>
            <p:ph idx="1" type="body"/>
          </p:nvPr>
        </p:nvSpPr>
        <p:spPr>
          <a:xfrm>
            <a:off x="529850" y="1381075"/>
            <a:ext cx="42018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 same słowa mogą oznaczać różne rzeczy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Nawet w jednym systemie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Dla różnych ludzi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 różnym kontekście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 większy, bardziej zróżnicowany system, im więcej użytkowników, tym większe znaczenie słownika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Przykłady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Raport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Powiadomienie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Eskalacja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15" name="Google Shape;61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300" y="1010013"/>
            <a:ext cx="2095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600" y="1663813"/>
            <a:ext cx="20955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6575" y="2394138"/>
            <a:ext cx="20955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2800" y="3297838"/>
            <a:ext cx="20955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16"/>
          <p:cNvSpPr txBox="1"/>
          <p:nvPr/>
        </p:nvSpPr>
        <p:spPr>
          <a:xfrm>
            <a:off x="6862825" y="4602175"/>
            <a:ext cx="18060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7"/>
              </a:rPr>
              <a:t>https://pl.wiktionary.org/wiki/zamek</a:t>
            </a:r>
            <a:endParaRPr sz="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17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Tyle roboty, czy warto?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18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Czy warto tyle czasu poświęcić - to zależy (1)</a:t>
            </a:r>
            <a:endParaRPr/>
          </a:p>
        </p:txBody>
      </p:sp>
      <p:sp>
        <p:nvSpPr>
          <p:cNvPr id="630" name="Google Shape;630;p11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Są różne </a:t>
            </a:r>
            <a:r>
              <a:rPr lang="en"/>
              <a:t>produkty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B2C - skierowany bezpośrednio do użytkowników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B2B - skierowany do firm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Są różne modele biznesowe - wiele aspektów, np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Robisz coś dla jednego klienta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Robisz coś dla kilku klientów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Robisz coś dla wielu klientów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Są różne sytuacje biznesowe, rynkowe…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Coś obiecaliśmy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TTM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Wizja, misja, strategia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…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19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Czy warto tyle czasu poświęcić - to zależy (2)</a:t>
            </a:r>
            <a:endParaRPr/>
          </a:p>
        </p:txBody>
      </p:sp>
      <p:sp>
        <p:nvSpPr>
          <p:cNvPr id="636" name="Google Shape;636;p11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Nie ma jednej uniwersalnej odpowiedzi.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Mam tylko sugestie, z własnego doświadczenia.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Zawsze warto poznać potrzebę, problem, job (prawie zawsze?).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20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Czy warto tyle czasu poświęcić - to zależy (3)</a:t>
            </a:r>
            <a:endParaRPr/>
          </a:p>
        </p:txBody>
      </p:sp>
      <p:sp>
        <p:nvSpPr>
          <p:cNvPr id="642" name="Google Shape;642;p12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Jeden klient B2B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Produkt pod klucz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Można robić dokładnie to, co chce klient (po poznaniu potrzeb, problemów, jobów).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Zazwyczaj nie jest potrzebne super narzędzie do ewidencjonowania potrzeb.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Można spróbować uogólnić problem klienta na innych </a:t>
            </a:r>
            <a:r>
              <a:rPr b="1" lang="en"/>
              <a:t>potencjalnych</a:t>
            </a:r>
            <a:r>
              <a:rPr lang="en"/>
              <a:t> klientów ⇒ B2B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21"/>
          <p:cNvSpPr txBox="1"/>
          <p:nvPr>
            <p:ph type="title"/>
          </p:nvPr>
        </p:nvSpPr>
        <p:spPr>
          <a:xfrm>
            <a:off x="859650" y="197825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Klient, który wie, czego chce</a:t>
            </a:r>
            <a:endParaRPr/>
          </a:p>
        </p:txBody>
      </p:sp>
      <p:sp>
        <p:nvSpPr>
          <p:cNvPr id="648" name="Google Shape;648;p12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Klient zawsze wie, czego chce — wie, że chce rozwiązać jakiś problem, osiągnąć jakiś cel, coś usprawnić. 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Klient nie zawsze wie, czego potrzebuje — ponieważ jest skupiony przede wszystkim na swoich procesach biznesowych.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Klient często nie zdaje sobie sprawy z konsekwencji swoich oczekiwań — gdyż jest ekspertem w obrębie swojej działalności biznesowej, a nie w obszarze technologii informatycznych.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/>
              <a:t>Michał Bartyzel, </a:t>
            </a:r>
            <a:r>
              <a:rPr i="1" lang="en" sz="1000"/>
              <a:t>Oprogramowanie szyte na miarę</a:t>
            </a:r>
            <a:r>
              <a:rPr lang="en" sz="1000"/>
              <a:t>, Helion 2012</a:t>
            </a:r>
            <a:endParaRPr sz="1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22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Czy warto tyle czasu poświęcić - to zależy (4)</a:t>
            </a:r>
            <a:endParaRPr/>
          </a:p>
        </p:txBody>
      </p:sp>
      <p:sp>
        <p:nvSpPr>
          <p:cNvPr id="654" name="Google Shape;654;p12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Kilku klientów B2B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Można robić mniej więcej to, co chce klient (po poznaniu potrzeb, problemów, jobów), </a:t>
            </a:r>
            <a:r>
              <a:rPr b="1" lang="en"/>
              <a:t>ale trzeba pamiętać o tym, że produktu używa kilku innych klientów</a:t>
            </a:r>
            <a:r>
              <a:rPr lang="en"/>
              <a:t> i nie popsuć im nic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Zazwyczaj nie jest potrzebne super narzędzie do ewidencjonowania potrzeb.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Trzeba brać pod uwagę, ile płacą poszczególni klienci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23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Czy warto tyle czasu poświęcić - to zależy (5)</a:t>
            </a:r>
            <a:endParaRPr/>
          </a:p>
        </p:txBody>
      </p:sp>
      <p:sp>
        <p:nvSpPr>
          <p:cNvPr id="660" name="Google Shape;660;p12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Wielu klientów</a:t>
            </a:r>
            <a:r>
              <a:rPr lang="en"/>
              <a:t> B2B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Trudno robić dokładnie to, co che klient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Zwłaszcza gdy klient upiera się przy rozwiązaniu, które on chce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Jedna “mała” zmiana może zepsuć proces biznesowy innych klientów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Trudno utrzymać zgodność pomiędzy wieloma funkcjonalnościami, używanymi przez wielu klientów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Trzeba szukać jednego rozwiązania, które zrealizuje potrzebę wielu klientów, bez psucia czegoś innym klientom.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Trzeba przekonać klientów do swojego pomysłu na rozwiązanie problemu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Potrzebne jest narzędzie do ewidencjonowania potrzeb klientów, bo jest ich już za dużo, żeby wystarczyła prosta lista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Trzeba brać pod uwagę, ile płacą poszczególni klienci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24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Czy warto tyle czasu poświęcić - to zależy (6)</a:t>
            </a:r>
            <a:endParaRPr/>
          </a:p>
        </p:txBody>
      </p:sp>
      <p:sp>
        <p:nvSpPr>
          <p:cNvPr id="666" name="Google Shape;666;p12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B2C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 definicji wielu małych klientów. Sytuacja trochę podobna do “wielu klientów B2B”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Trzeba brać pod uwagę, ile płacą poszczególni klienci - czy wszyscy płacą tyle samo czy nie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Ale łatwiej niż w B2B, bo jest kilka abonamentów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Niezbędne</a:t>
            </a:r>
            <a:r>
              <a:rPr lang="en"/>
              <a:t> jest narzędzie do ewidencjonowania potrzeb klientów, bo feedbacku jest dużo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Niezbędna automatyzacja oceny produktu i zbierania feedbacku (w B2B też przydatna), np.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Gwiazdeczki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Buźki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NPS (Net Promoter Score) połączony z feedbackiem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Analiza potrzeb jest coraz trudniejsza - osobny zespół ludzi?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25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NPS (1)</a:t>
            </a:r>
            <a:endParaRPr/>
          </a:p>
        </p:txBody>
      </p:sp>
      <p:sp>
        <p:nvSpPr>
          <p:cNvPr id="672" name="Google Shape;672;p12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  <p:pic>
        <p:nvPicPr>
          <p:cNvPr id="673" name="Google Shape;673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4223"/>
            <a:ext cx="9144000" cy="3295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90"/>
          <p:cNvSpPr/>
          <p:nvPr/>
        </p:nvSpPr>
        <p:spPr>
          <a:xfrm>
            <a:off x="2190225" y="138755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90"/>
          <p:cNvSpPr/>
          <p:nvPr/>
        </p:nvSpPr>
        <p:spPr>
          <a:xfrm>
            <a:off x="3832199" y="138755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90"/>
          <p:cNvSpPr/>
          <p:nvPr/>
        </p:nvSpPr>
        <p:spPr>
          <a:xfrm>
            <a:off x="5474174" y="138755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90"/>
          <p:cNvSpPr/>
          <p:nvPr/>
        </p:nvSpPr>
        <p:spPr>
          <a:xfrm>
            <a:off x="7116150" y="138755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90"/>
          <p:cNvSpPr/>
          <p:nvPr/>
        </p:nvSpPr>
        <p:spPr>
          <a:xfrm>
            <a:off x="548250" y="138755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90"/>
          <p:cNvSpPr txBox="1"/>
          <p:nvPr/>
        </p:nvSpPr>
        <p:spPr>
          <a:xfrm>
            <a:off x="548375" y="2048675"/>
            <a:ext cx="1479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Digital </a:t>
            </a:r>
            <a:b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Learning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90"/>
          <p:cNvSpPr txBox="1"/>
          <p:nvPr/>
        </p:nvSpPr>
        <p:spPr>
          <a:xfrm>
            <a:off x="2190225" y="2048675"/>
            <a:ext cx="1479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Classroom</a:t>
            </a:r>
            <a:b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p90"/>
          <p:cNvSpPr txBox="1"/>
          <p:nvPr/>
        </p:nvSpPr>
        <p:spPr>
          <a:xfrm>
            <a:off x="3820050" y="2108200"/>
            <a:ext cx="1503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Knowledge</a:t>
            </a:r>
            <a:b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Base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7" name="Google Shape;40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292" y="1463751"/>
            <a:ext cx="1080001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025" y="1463757"/>
            <a:ext cx="1080001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3273" y="1463752"/>
            <a:ext cx="1080001" cy="6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90"/>
          <p:cNvSpPr/>
          <p:nvPr/>
        </p:nvSpPr>
        <p:spPr>
          <a:xfrm>
            <a:off x="3009906" y="291800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90"/>
          <p:cNvSpPr/>
          <p:nvPr/>
        </p:nvSpPr>
        <p:spPr>
          <a:xfrm>
            <a:off x="4651881" y="291800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90"/>
          <p:cNvSpPr/>
          <p:nvPr/>
        </p:nvSpPr>
        <p:spPr>
          <a:xfrm>
            <a:off x="6293855" y="291800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90"/>
          <p:cNvSpPr/>
          <p:nvPr/>
        </p:nvSpPr>
        <p:spPr>
          <a:xfrm>
            <a:off x="1367931" y="2918000"/>
            <a:ext cx="1479600" cy="1204500"/>
          </a:xfrm>
          <a:prstGeom prst="roundRect">
            <a:avLst>
              <a:gd fmla="val 678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90"/>
          <p:cNvSpPr txBox="1"/>
          <p:nvPr/>
        </p:nvSpPr>
        <p:spPr>
          <a:xfrm>
            <a:off x="1368056" y="3623450"/>
            <a:ext cx="1479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Knowledge</a:t>
            </a:r>
            <a:b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Tests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90"/>
          <p:cNvSpPr txBox="1"/>
          <p:nvPr/>
        </p:nvSpPr>
        <p:spPr>
          <a:xfrm>
            <a:off x="3009906" y="3579125"/>
            <a:ext cx="1479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Surveys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90"/>
          <p:cNvSpPr txBox="1"/>
          <p:nvPr/>
        </p:nvSpPr>
        <p:spPr>
          <a:xfrm>
            <a:off x="4651756" y="3668425"/>
            <a:ext cx="1503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OrgChart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90"/>
          <p:cNvSpPr txBox="1"/>
          <p:nvPr>
            <p:ph idx="4294967295" type="title"/>
          </p:nvPr>
        </p:nvSpPr>
        <p:spPr>
          <a:xfrm>
            <a:off x="550750" y="399413"/>
            <a:ext cx="80922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Product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8" name="Google Shape;418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4200" y="1463750"/>
            <a:ext cx="1080001" cy="6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0226" y="1463750"/>
            <a:ext cx="1080001" cy="6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67732" y="3011445"/>
            <a:ext cx="1080001" cy="6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39780" y="2996891"/>
            <a:ext cx="1080001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82086" y="3011451"/>
            <a:ext cx="1080001" cy="6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27518" y="3057129"/>
            <a:ext cx="1080001" cy="61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0"/>
          <p:cNvSpPr txBox="1"/>
          <p:nvPr/>
        </p:nvSpPr>
        <p:spPr>
          <a:xfrm>
            <a:off x="5474113" y="2105516"/>
            <a:ext cx="1503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Employee</a:t>
            </a:r>
            <a:b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90"/>
          <p:cNvSpPr txBox="1"/>
          <p:nvPr/>
        </p:nvSpPr>
        <p:spPr>
          <a:xfrm>
            <a:off x="7128188" y="2096294"/>
            <a:ext cx="1503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Competency </a:t>
            </a:r>
            <a:b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Profiles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90"/>
          <p:cNvSpPr txBox="1"/>
          <p:nvPr/>
        </p:nvSpPr>
        <p:spPr>
          <a:xfrm>
            <a:off x="6293856" y="3623450"/>
            <a:ext cx="1503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286F5"/>
                </a:solidFill>
                <a:latin typeface="Montserrat"/>
                <a:ea typeface="Montserrat"/>
                <a:cs typeface="Montserrat"/>
                <a:sym typeface="Montserrat"/>
              </a:rPr>
              <a:t>Onboarding</a:t>
            </a:r>
            <a:endParaRPr sz="9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26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NPS (2)</a:t>
            </a:r>
            <a:endParaRPr/>
          </a:p>
        </p:txBody>
      </p:sp>
      <p:sp>
        <p:nvSpPr>
          <p:cNvPr id="679" name="Google Shape;679;p12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  <p:pic>
        <p:nvPicPr>
          <p:cNvPr id="680" name="Google Shape;680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10" y="0"/>
            <a:ext cx="73185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27"/>
          <p:cNvSpPr txBox="1"/>
          <p:nvPr>
            <p:ph type="title"/>
          </p:nvPr>
        </p:nvSpPr>
        <p:spPr>
          <a:xfrm>
            <a:off x="859550" y="161700"/>
            <a:ext cx="7762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Gdzie i jak przechowywać potrzeby klientów</a:t>
            </a:r>
            <a:endParaRPr/>
          </a:p>
        </p:txBody>
      </p:sp>
      <p:sp>
        <p:nvSpPr>
          <p:cNvPr id="686" name="Google Shape;686;p12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Dokument tekstowy / arkusz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Gdy dużo potrzeb, przydatne jakieś narzędzie, wspomagające, np.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https://www.productboard.com/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https://www.aha.io/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Nie tylko przechowywanie potrzeb, ale zarządzanie nimi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Kategoryzowanie, tagowanie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Ocenianie kosztów i zysku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Automatyczne zbieranie od klientów (formularz, e-mail, strona www)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Priorytetyzowanie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Koszt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Zysk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Ryzyko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...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Nadzór nad realizowanymi potrzebami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28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Pytania?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29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TDD, BDD, ARCHITEKTURA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00" y="396600"/>
            <a:ext cx="1108600" cy="2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30"/>
          <p:cNvSpPr/>
          <p:nvPr/>
        </p:nvSpPr>
        <p:spPr>
          <a:xfrm>
            <a:off x="4154202" y="3067550"/>
            <a:ext cx="35355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Andrzej Mochel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Senior Java Developer</a:t>
            </a: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/</a:t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Technological Evangelist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a.mochel</a:t>
            </a: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@hcmdeck.com</a:t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12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4" name="Google Shape;704;p130"/>
          <p:cNvSpPr txBox="1"/>
          <p:nvPr>
            <p:ph idx="4294967295" type="ctrTitle"/>
          </p:nvPr>
        </p:nvSpPr>
        <p:spPr>
          <a:xfrm>
            <a:off x="314477" y="1544025"/>
            <a:ext cx="3301800" cy="21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5" name="Google Shape;705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575" y="1510800"/>
            <a:ext cx="1556753" cy="155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3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IT robi z wymaganiami?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3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Analiza “Analizy”</a:t>
            </a:r>
            <a:endParaRPr/>
          </a:p>
        </p:txBody>
      </p:sp>
      <p:sp>
        <p:nvSpPr>
          <p:cNvPr id="716" name="Google Shape;716;p13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 dostajemy?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Temat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Trzy zdaniowy mail o wymaganiach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Opis “słowno muzyczny” (ćwiczenia z czytania i rozumienia)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“Przypadki użycia”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“Scenariusze akceptacyjne”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to co? Możemy kodzić?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3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Analiza “Analizy”</a:t>
            </a:r>
            <a:endParaRPr/>
          </a:p>
        </p:txBody>
      </p:sp>
      <p:sp>
        <p:nvSpPr>
          <p:cNvPr id="722" name="Google Shape;722;p13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Zazwyczaj to nie wystarcza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 </a:t>
            </a:r>
            <a:r>
              <a:rPr lang="en"/>
              <a:t>możemy</a:t>
            </a:r>
            <a:r>
              <a:rPr lang="en"/>
              <a:t> zrobić 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Zapytać !!!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to co? Możemy kodzić?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3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Implementacja</a:t>
            </a:r>
            <a:endParaRPr/>
          </a:p>
        </p:txBody>
      </p:sp>
      <p:sp>
        <p:nvSpPr>
          <p:cNvPr id="728" name="Google Shape;728;p13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Mymy wymagania (najlepiej spisane scenariusze)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Łatwo </a:t>
            </a:r>
            <a:r>
              <a:rPr lang="en"/>
              <a:t>implementujemy</a:t>
            </a:r>
            <a:r>
              <a:rPr lang="en"/>
              <a:t> wymagania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Natrafione problemy </a:t>
            </a:r>
            <a:r>
              <a:rPr lang="en"/>
              <a:t>konsultujemy</a:t>
            </a:r>
            <a:r>
              <a:rPr lang="en"/>
              <a:t> z “dostawcą wymagań”.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Nieznacznie zmieniamy scenriusze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3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Akcja “</a:t>
            </a:r>
            <a:r>
              <a:rPr lang="en"/>
              <a:t>Alzheimer</a:t>
            </a:r>
            <a:r>
              <a:rPr lang="en"/>
              <a:t>”</a:t>
            </a:r>
            <a:endParaRPr/>
          </a:p>
        </p:txBody>
      </p:sp>
      <p:sp>
        <p:nvSpPr>
          <p:cNvPr id="734" name="Google Shape;734;p13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 co się stało 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 tygodniu: </a:t>
            </a:r>
            <a:r>
              <a:rPr lang="en"/>
              <a:t>pamiętamy</a:t>
            </a:r>
            <a:r>
              <a:rPr lang="en"/>
              <a:t> o zmianach w </a:t>
            </a:r>
            <a:r>
              <a:rPr lang="en"/>
              <a:t>projekcie</a:t>
            </a:r>
            <a:r>
              <a:rPr lang="en"/>
              <a:t> i wymaganiach i mamy w planach je zapisać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 dwóch tygodniach: poprawiliśmy błędy i nie </a:t>
            </a:r>
            <a:r>
              <a:rPr lang="en"/>
              <a:t>pamiętamy</a:t>
            </a:r>
            <a:r>
              <a:rPr lang="en"/>
              <a:t> o zmianach z implementacji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 miesiącu : </a:t>
            </a:r>
            <a:r>
              <a:rPr lang="en"/>
              <a:t>wdrożyliśmy rozwiązanie, klient miał mnóstwo uwag i poprawiliśmy błędy “krytyczne”. Zmiany wymagań później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 pół roku: błędy SLA, błędy SLA …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 roku: change request od klienta … no dobra, to jak to działa?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91"/>
          <p:cNvSpPr/>
          <p:nvPr/>
        </p:nvSpPr>
        <p:spPr>
          <a:xfrm>
            <a:off x="1415155" y="2334375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495" y="2376456"/>
            <a:ext cx="1178053" cy="50296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91"/>
          <p:cNvSpPr/>
          <p:nvPr/>
        </p:nvSpPr>
        <p:spPr>
          <a:xfrm>
            <a:off x="3063896" y="2334375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91"/>
          <p:cNvSpPr/>
          <p:nvPr/>
        </p:nvSpPr>
        <p:spPr>
          <a:xfrm>
            <a:off x="4704519" y="2334375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91"/>
          <p:cNvSpPr/>
          <p:nvPr/>
        </p:nvSpPr>
        <p:spPr>
          <a:xfrm>
            <a:off x="1415155" y="3173358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91"/>
          <p:cNvSpPr/>
          <p:nvPr/>
        </p:nvSpPr>
        <p:spPr>
          <a:xfrm>
            <a:off x="3063896" y="3173358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91"/>
          <p:cNvSpPr/>
          <p:nvPr/>
        </p:nvSpPr>
        <p:spPr>
          <a:xfrm>
            <a:off x="4704519" y="3173358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3554" y="2390247"/>
            <a:ext cx="1113402" cy="47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2507" y="3215445"/>
            <a:ext cx="1178032" cy="50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1240" y="3215438"/>
            <a:ext cx="1178032" cy="50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038" y="3247972"/>
            <a:ext cx="1025701" cy="43792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91"/>
          <p:cNvSpPr/>
          <p:nvPr/>
        </p:nvSpPr>
        <p:spPr>
          <a:xfrm>
            <a:off x="6345142" y="2334375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91"/>
          <p:cNvSpPr/>
          <p:nvPr/>
        </p:nvSpPr>
        <p:spPr>
          <a:xfrm>
            <a:off x="6345142" y="3173358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98651" y="3247939"/>
            <a:ext cx="1025709" cy="43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58036" y="2408989"/>
            <a:ext cx="1025699" cy="43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4823" y="2390268"/>
            <a:ext cx="1113402" cy="47537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91"/>
          <p:cNvSpPr/>
          <p:nvPr/>
        </p:nvSpPr>
        <p:spPr>
          <a:xfrm>
            <a:off x="1415155" y="4027632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91"/>
          <p:cNvSpPr/>
          <p:nvPr/>
        </p:nvSpPr>
        <p:spPr>
          <a:xfrm>
            <a:off x="3063896" y="4027632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91"/>
          <p:cNvSpPr/>
          <p:nvPr/>
        </p:nvSpPr>
        <p:spPr>
          <a:xfrm>
            <a:off x="4704519" y="4027632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91"/>
          <p:cNvSpPr/>
          <p:nvPr/>
        </p:nvSpPr>
        <p:spPr>
          <a:xfrm>
            <a:off x="6345142" y="4027632"/>
            <a:ext cx="13329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00038" rotWithShape="0" algn="bl" dir="5400000" dist="2857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1" name="Google Shape;451;p9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14203" y="4086811"/>
            <a:ext cx="1113417" cy="47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91"/>
          <p:cNvPicPr preferRelativeResize="0"/>
          <p:nvPr/>
        </p:nvPicPr>
        <p:blipFill rotWithShape="1">
          <a:blip r:embed="rId12">
            <a:alphaModFix/>
          </a:blip>
          <a:srcRect b="24426" l="0" r="-4668" t="14612"/>
          <a:stretch/>
        </p:blipFill>
        <p:spPr>
          <a:xfrm>
            <a:off x="3193504" y="4164816"/>
            <a:ext cx="1073580" cy="31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9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72775" y="4105534"/>
            <a:ext cx="1184182" cy="43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9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65268" y="4068078"/>
            <a:ext cx="892489" cy="5029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91"/>
          <p:cNvSpPr txBox="1"/>
          <p:nvPr>
            <p:ph idx="4294967295" type="ctrTitle"/>
          </p:nvPr>
        </p:nvSpPr>
        <p:spPr>
          <a:xfrm>
            <a:off x="872250" y="639950"/>
            <a:ext cx="73995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Most successful companies use HCM Deck. </a:t>
            </a:r>
            <a:r>
              <a:rPr b="1" lang="en" sz="2400">
                <a:solidFill>
                  <a:srgbClr val="FFFFFF"/>
                </a:solidFill>
                <a:highlight>
                  <a:srgbClr val="4285F4"/>
                </a:highlight>
                <a:latin typeface="Montserrat"/>
                <a:ea typeface="Montserrat"/>
                <a:cs typeface="Montserrat"/>
                <a:sym typeface="Montserrat"/>
              </a:rPr>
              <a:t>200,000 employees</a:t>
            </a:r>
            <a:r>
              <a:rPr b="1" lang="en" sz="24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 and counting.</a:t>
            </a:r>
            <a:endParaRPr b="1" sz="2400">
              <a:solidFill>
                <a:srgbClr val="111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36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</a:t>
            </a:r>
            <a:r>
              <a:rPr lang="en"/>
              <a:t>możemy</a:t>
            </a:r>
            <a:r>
              <a:rPr lang="en"/>
              <a:t> zrobić?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3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Sformalizowany</a:t>
            </a:r>
            <a:r>
              <a:rPr lang="en"/>
              <a:t> proces </a:t>
            </a:r>
            <a:r>
              <a:rPr lang="en"/>
              <a:t>dokumentacji projektu i </a:t>
            </a:r>
            <a:r>
              <a:rPr lang="en"/>
              <a:t>zmian (Dokumentacja)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Kod jest moją </a:t>
            </a:r>
            <a:r>
              <a:rPr lang="en"/>
              <a:t>dokumentacją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3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Dokumentacja</a:t>
            </a:r>
            <a:endParaRPr/>
          </a:p>
        </p:txBody>
      </p:sp>
      <p:sp>
        <p:nvSpPr>
          <p:cNvPr id="746" name="Google Shape;746;p13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Jaka jest forma dokumentacji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Opis </a:t>
            </a:r>
            <a:r>
              <a:rPr lang="en"/>
              <a:t>słowno</a:t>
            </a:r>
            <a:r>
              <a:rPr lang="en"/>
              <a:t> muzyczny (word driven development)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Diagramy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UML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SysML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Dokumentacje</a:t>
            </a:r>
            <a:r>
              <a:rPr lang="en"/>
              <a:t> trzeba utrzymywać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Koszt dokonywania zmian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Dokumentacje</a:t>
            </a:r>
            <a:r>
              <a:rPr lang="en"/>
              <a:t> trzeba rozumieć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Wszyscy znamy całego UML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3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Kod</a:t>
            </a:r>
            <a:endParaRPr/>
          </a:p>
        </p:txBody>
      </p:sp>
      <p:sp>
        <p:nvSpPr>
          <p:cNvPr id="752" name="Google Shape;752;p13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Dobrze napisany kod jest dokumentacją (no przecież </a:t>
            </a:r>
            <a:r>
              <a:rPr lang="en"/>
              <a:t>przekłada wymagania</a:t>
            </a:r>
            <a:r>
              <a:rPr lang="en"/>
              <a:t> 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Jeden </a:t>
            </a:r>
            <a:r>
              <a:rPr lang="en"/>
              <a:t>komentarz</a:t>
            </a:r>
            <a:r>
              <a:rPr lang="en"/>
              <a:t> załatwi </a:t>
            </a:r>
            <a:r>
              <a:rPr lang="en"/>
              <a:t>sprawę</a:t>
            </a:r>
            <a:r>
              <a:rPr lang="en"/>
              <a:t> (ale </a:t>
            </a:r>
            <a:r>
              <a:rPr lang="en"/>
              <a:t>komentarze</a:t>
            </a:r>
            <a:r>
              <a:rPr lang="en"/>
              <a:t> też trzeba utrzymywać)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Kod degraduje </a:t>
            </a:r>
            <a:r>
              <a:rPr lang="en"/>
              <a:t>się</a:t>
            </a:r>
            <a:r>
              <a:rPr lang="en"/>
              <a:t> z czasem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Refactor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Błędy Refaktoru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Realnie : nie wszyscy jesteśmy na tym samym poziomie wiedzy (o </a:t>
            </a:r>
            <a:r>
              <a:rPr lang="en"/>
              <a:t>rozwiązaniu</a:t>
            </a:r>
            <a:r>
              <a:rPr lang="en"/>
              <a:t> i </a:t>
            </a:r>
            <a:r>
              <a:rPr lang="en"/>
              <a:t>wymaganiach</a:t>
            </a:r>
            <a:r>
              <a:rPr lang="en"/>
              <a:t>, o </a:t>
            </a:r>
            <a:r>
              <a:rPr lang="en"/>
              <a:t>programowaniu</a:t>
            </a:r>
            <a:r>
              <a:rPr lang="en"/>
              <a:t> i dobrych praktykach) co </a:t>
            </a:r>
            <a:r>
              <a:rPr lang="en"/>
              <a:t>przyspiesza</a:t>
            </a:r>
            <a:r>
              <a:rPr lang="en"/>
              <a:t> </a:t>
            </a:r>
            <a:r>
              <a:rPr lang="en"/>
              <a:t>degradację</a:t>
            </a:r>
            <a:r>
              <a:rPr lang="en"/>
              <a:t> kodu i </a:t>
            </a:r>
            <a:r>
              <a:rPr lang="en"/>
              <a:t>zaciemnia</a:t>
            </a:r>
            <a:r>
              <a:rPr lang="en"/>
              <a:t> czytelność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Nie wszyscy mamy </a:t>
            </a:r>
            <a:r>
              <a:rPr lang="en"/>
              <a:t>dostęp</a:t>
            </a:r>
            <a:r>
              <a:rPr lang="en"/>
              <a:t> do kodu (np. Marketing i sprzedaż)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3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</a:t>
            </a:r>
            <a:r>
              <a:rPr lang="en"/>
              <a:t>może</a:t>
            </a:r>
            <a:r>
              <a:rPr lang="en"/>
              <a:t> oba podejścia na raz</a:t>
            </a:r>
            <a:endParaRPr/>
          </a:p>
        </p:txBody>
      </p:sp>
      <p:sp>
        <p:nvSpPr>
          <p:cNvPr id="758" name="Google Shape;758;p13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Potrzebujemy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Czegoś co </a:t>
            </a:r>
            <a:r>
              <a:rPr lang="en"/>
              <a:t>opisuje</a:t>
            </a:r>
            <a:r>
              <a:rPr lang="en"/>
              <a:t> wymagania </a:t>
            </a:r>
            <a:r>
              <a:rPr lang="en"/>
              <a:t>względem</a:t>
            </a:r>
            <a:r>
              <a:rPr lang="en"/>
              <a:t> systemu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 </a:t>
            </a:r>
            <a:r>
              <a:rPr lang="en"/>
              <a:t>będzie</a:t>
            </a:r>
            <a:r>
              <a:rPr lang="en"/>
              <a:t> czytelne i dla programistów i dla “</a:t>
            </a:r>
            <a:r>
              <a:rPr lang="en"/>
              <a:t>nietechnicznych</a:t>
            </a:r>
            <a:r>
              <a:rPr lang="en"/>
              <a:t>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 </a:t>
            </a:r>
            <a:r>
              <a:rPr lang="en"/>
              <a:t>będzie</a:t>
            </a:r>
            <a:r>
              <a:rPr lang="en"/>
              <a:t> można łatwo utrzymywać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 ułatwi refactor przez sprawdzanie </a:t>
            </a:r>
            <a:r>
              <a:rPr lang="en"/>
              <a:t>wymagań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 wyeliminuje błędy po zmianach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Odpowiedź : Testy automatyczne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40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TESTY: TDD, BDD i inne dewiacje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41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Jakie </a:t>
            </a:r>
            <a:r>
              <a:rPr lang="en"/>
              <a:t>są</a:t>
            </a:r>
            <a:r>
              <a:rPr lang="en"/>
              <a:t> rodzaje testów automatycznych?</a:t>
            </a:r>
            <a:endParaRPr/>
          </a:p>
        </p:txBody>
      </p:sp>
      <p:sp>
        <p:nvSpPr>
          <p:cNvPr id="769" name="Google Shape;769;p14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Podział ze względu na rodzaj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Testy e2e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Testy integracyjne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Testy jednostkowe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Inne propozycje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A’la Jakub </a:t>
            </a:r>
            <a:r>
              <a:rPr lang="en"/>
              <a:t>Nabrdalik</a:t>
            </a:r>
            <a:r>
              <a:rPr lang="en"/>
              <a:t>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Wolne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Szybkie</a:t>
            </a:r>
            <a:endParaRPr/>
          </a:p>
        </p:txBody>
      </p:sp>
      <p:pic>
        <p:nvPicPr>
          <p:cNvPr descr="Image result for Testing pyramid" id="770" name="Google Shape;770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650" y="1405400"/>
            <a:ext cx="3976925" cy="216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4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piszemy testy</a:t>
            </a:r>
            <a:endParaRPr/>
          </a:p>
        </p:txBody>
      </p:sp>
      <p:sp>
        <p:nvSpPr>
          <p:cNvPr id="776" name="Google Shape;776;p14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https://gitlab.com/a.mochel/pwsz/blob/wrong_level_tests/src/main/java/com/hcmdeck/pwsz/pwsz/controller/LecturerController.java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https://gitlab.com/a.mochel/pwsz/blob/wrong_level_tests/src/main/java/com/hcmdeck/pwsz/pwsz/service/LecturerService.java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https://gitlab.com/a.mochel/pwsz/blob/wrong_level_tests/src/main/java/com/hcmdeck/pwsz/pwsz/entities/Lecturer.java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4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piszemy testy</a:t>
            </a:r>
            <a:endParaRPr/>
          </a:p>
        </p:txBody>
      </p:sp>
      <p:sp>
        <p:nvSpPr>
          <p:cNvPr id="782" name="Google Shape;782;p14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https://gitlab.com/a.mochel/pwsz/blob/wrong_level_tests/src/test/java/com/hcmdeck/pwsz/pwsz/controller/LecturerControllerTest.java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https://gitlab.com/a.mochel/pwsz/blob/wrong_level_tests/src/test/java/com/hcmdeck/pwsz/pwsz/controller/LecturerControllerTest.java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https://gitlab.com/a.mochel/pwsz/blob/wrong_level_tests/src/test/java/com/hcmdeck/pwsz/pwsz/entities/LecturerTest.java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4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TDD</a:t>
            </a:r>
            <a:endParaRPr/>
          </a:p>
        </p:txBody>
      </p:sp>
      <p:sp>
        <p:nvSpPr>
          <p:cNvPr id="788" name="Google Shape;788;p14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gdyby tak </a:t>
            </a:r>
            <a:r>
              <a:rPr lang="en"/>
              <a:t>odwrócić</a:t>
            </a:r>
            <a:r>
              <a:rPr lang="en"/>
              <a:t> </a:t>
            </a:r>
            <a:r>
              <a:rPr lang="en"/>
              <a:t>proces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Najpierw test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Później</a:t>
            </a:r>
            <a:r>
              <a:rPr lang="en"/>
              <a:t> kod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4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TDD</a:t>
            </a:r>
            <a:endParaRPr/>
          </a:p>
        </p:txBody>
      </p:sp>
      <p:sp>
        <p:nvSpPr>
          <p:cNvPr id="794" name="Google Shape;794;p14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Cykl TDD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Red - napisz test który zawiedzie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Green - Napisz implementacje żeby test był </a:t>
            </a:r>
            <a:r>
              <a:rPr lang="en"/>
              <a:t>pozytywny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Refactor - refaktoruj kod tak aby spełniał “wysokie </a:t>
            </a:r>
            <a:r>
              <a:rPr lang="en"/>
              <a:t>standardy</a:t>
            </a:r>
            <a:r>
              <a:rPr lang="en"/>
              <a:t>”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9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Enterprise </a:t>
            </a:r>
            <a:r>
              <a:rPr lang="en"/>
              <a:t>requirements</a:t>
            </a:r>
            <a:endParaRPr/>
          </a:p>
        </p:txBody>
      </p:sp>
      <p:sp>
        <p:nvSpPr>
          <p:cNvPr id="461" name="Google Shape;461;p92"/>
          <p:cNvSpPr txBox="1"/>
          <p:nvPr>
            <p:ph idx="1" type="body"/>
          </p:nvPr>
        </p:nvSpPr>
        <p:spPr>
          <a:xfrm>
            <a:off x="470500" y="1160975"/>
            <a:ext cx="3570900" cy="36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Security	</a:t>
            </a:r>
            <a:endParaRPr b="1"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/>
              </a:rPr>
              <a:t>Certificates (OVH ISO, certificates)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/>
              </a:rPr>
              <a:t>Communication Security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/>
              </a:rPr>
              <a:t>Penetration tests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/>
              </a:rPr>
              <a:t>Monitoring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/>
              </a:rPr>
              <a:t>Data separation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/>
              </a:rPr>
              <a:t>Backups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9"/>
              </a:rPr>
              <a:t>Operations Auditing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62" name="Google Shape;462;p92"/>
          <p:cNvSpPr txBox="1"/>
          <p:nvPr/>
        </p:nvSpPr>
        <p:spPr>
          <a:xfrm>
            <a:off x="4463175" y="1102675"/>
            <a:ext cx="4158900" cy="3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Compliance and productivity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1"/>
              </a:rPr>
              <a:t>Automation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2"/>
              </a:rPr>
              <a:t>Configuration complexity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3"/>
              </a:rPr>
              <a:t>Authentications and SSO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4"/>
              </a:rPr>
              <a:t>User data sources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5"/>
              </a:rPr>
              <a:t>Organizational structure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b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6"/>
              </a:rPr>
              <a:t>Role-based access control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7"/>
              </a:rPr>
              <a:t>API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8"/>
              </a:rPr>
              <a:t>SLA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9"/>
              </a:rPr>
              <a:t>Support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0"/>
              </a:rPr>
              <a:t>Professional Services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40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1"/>
              </a:rPr>
              <a:t>GDPR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46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TDD</a:t>
            </a:r>
            <a:endParaRPr/>
          </a:p>
        </p:txBody>
      </p:sp>
      <p:sp>
        <p:nvSpPr>
          <p:cNvPr id="800" name="Google Shape;800;p14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Zasady FIRST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F</a:t>
            </a:r>
            <a:r>
              <a:rPr lang="en"/>
              <a:t>ast – testy powinny być szybkie. W większości opracowań mówi się, że czas od uruchomienia testów do otrzymania rezultatu, powinien być krótszy niż sekunda.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I</a:t>
            </a:r>
            <a:r>
              <a:rPr lang="en"/>
              <a:t>ndependent – testy powinny być niezależne. Powinna istnieć możliwość wywoływania ich w dowolnej kolejności, i nie może mieć to wpływu na wynik.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R</a:t>
            </a:r>
            <a:r>
              <a:rPr lang="en"/>
              <a:t>epeatable – testy powinny być powtarzalne. Jeżeli uruchomimy testy 100 razy, to powinniśmy 100 razy otrzymać ten sam rezultat.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S</a:t>
            </a:r>
            <a:r>
              <a:rPr lang="en"/>
              <a:t>elf-checking – rezultat testu powinien być określany automatycznie, bez udziału człowieka.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T</a:t>
            </a:r>
            <a:r>
              <a:rPr lang="en"/>
              <a:t>imely – testy powinny być pisane w tym samym czasie co kod produkcyjny.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4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Pokrycie testami</a:t>
            </a:r>
            <a:endParaRPr/>
          </a:p>
        </p:txBody>
      </p:sp>
      <p:sp>
        <p:nvSpPr>
          <p:cNvPr id="806" name="Google Shape;806;p14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 co nam pokrycie testami?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Fetysz 100% pokrycia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4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Akcja “Beton”</a:t>
            </a:r>
            <a:endParaRPr/>
          </a:p>
        </p:txBody>
      </p:sp>
      <p:sp>
        <p:nvSpPr>
          <p:cNvPr id="812" name="Google Shape;812;p14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 to jest jednostka w rozumieniu testu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Metoda / Funkcja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Klasa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Moduł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Piszemy testy do wszystkiego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Każda metoda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Dla każdej klasy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Dla </a:t>
            </a:r>
            <a:r>
              <a:rPr lang="en"/>
              <a:t>każdego</a:t>
            </a:r>
            <a:r>
              <a:rPr lang="en"/>
              <a:t> modułu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 teraz </a:t>
            </a:r>
            <a:r>
              <a:rPr lang="en"/>
              <a:t>jeśli</a:t>
            </a:r>
            <a:r>
              <a:rPr lang="en"/>
              <a:t> chcemy </a:t>
            </a:r>
            <a:r>
              <a:rPr lang="en"/>
              <a:t>dokonać</a:t>
            </a:r>
            <a:r>
              <a:rPr lang="en"/>
              <a:t> refactoru: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Zmień </a:t>
            </a:r>
            <a:r>
              <a:rPr lang="en"/>
              <a:t>kod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Zmień</a:t>
            </a:r>
            <a:r>
              <a:rPr b="1" lang="en"/>
              <a:t> </a:t>
            </a:r>
            <a:r>
              <a:rPr lang="en"/>
              <a:t>wszystkie testy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 tak zawsze ?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4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można zrobić?</a:t>
            </a:r>
            <a:endParaRPr/>
          </a:p>
        </p:txBody>
      </p:sp>
      <p:sp>
        <p:nvSpPr>
          <p:cNvPr id="818" name="Google Shape;818;p14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Nie testować 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Testować tylko to co istotne 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Ale co jest istotne ?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50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może BDD</a:t>
            </a:r>
            <a:endParaRPr/>
          </a:p>
        </p:txBody>
      </p:sp>
      <p:sp>
        <p:nvSpPr>
          <p:cNvPr id="824" name="Google Shape;824;p15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Behaviour-driven Development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Składnia BDD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Given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Kto pisze scenariusz?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 testujemy (jakie badamy zachowania) ?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1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może BDD</a:t>
            </a:r>
            <a:endParaRPr/>
          </a:p>
        </p:txBody>
      </p:sp>
      <p:sp>
        <p:nvSpPr>
          <p:cNvPr id="830" name="Google Shape;830;p15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Przykład Cucumber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FF7F00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@tag</a:t>
            </a:r>
            <a:endParaRPr sz="950">
              <a:solidFill>
                <a:srgbClr val="4A4A4A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00A818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Feature:</a:t>
            </a: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Eating too many cucumbers may not be good for you</a:t>
            </a:r>
            <a:endParaRPr sz="950">
              <a:solidFill>
                <a:srgbClr val="4A4A4A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Eating too much of anything may not be good for you.</a:t>
            </a:r>
            <a:endParaRPr sz="950">
              <a:solidFill>
                <a:srgbClr val="4A4A4A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" sz="950">
                <a:solidFill>
                  <a:srgbClr val="00A818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Scenario:</a:t>
            </a: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Eating a few is no problem</a:t>
            </a:r>
            <a:endParaRPr sz="950">
              <a:solidFill>
                <a:srgbClr val="4A4A4A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00A818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Given </a:t>
            </a: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Alice is hungry </a:t>
            </a:r>
            <a:endParaRPr sz="950">
              <a:solidFill>
                <a:srgbClr val="4A4A4A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00A818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When </a:t>
            </a: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she eats </a:t>
            </a:r>
            <a:r>
              <a:rPr lang="en" sz="950">
                <a:solidFill>
                  <a:srgbClr val="004FFF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cucumbers</a:t>
            </a:r>
            <a:endParaRPr sz="950">
              <a:solidFill>
                <a:srgbClr val="4A4A4A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00A818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   	    Then </a:t>
            </a:r>
            <a:r>
              <a:rPr lang="en" sz="950">
                <a:solidFill>
                  <a:srgbClr val="4A4A4A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she will be full</a:t>
            </a:r>
            <a:endParaRPr sz="950">
              <a:solidFill>
                <a:srgbClr val="4A4A4A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5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Ok a jak to działa w praktyce?</a:t>
            </a:r>
            <a:endParaRPr/>
          </a:p>
        </p:txBody>
      </p:sp>
      <p:sp>
        <p:nvSpPr>
          <p:cNvPr id="836" name="Google Shape;836;p15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Biznes pisze scenariusze 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Ok a oni </a:t>
            </a:r>
            <a:r>
              <a:rPr lang="en"/>
              <a:t>chociaż</a:t>
            </a:r>
            <a:r>
              <a:rPr lang="en"/>
              <a:t> wiedza jak sie dzieli nasza aplikacja (architektura) 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Zaraz z tymi scenariuszami coś jest nie tak!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 co teraz?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5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może oba na raz</a:t>
            </a:r>
            <a:endParaRPr/>
          </a:p>
        </p:txBody>
      </p:sp>
      <p:sp>
        <p:nvSpPr>
          <p:cNvPr id="842" name="Google Shape;842;p15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Czego potrzebuje: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Prostoty </a:t>
            </a:r>
            <a:r>
              <a:rPr lang="en"/>
              <a:t>testów</a:t>
            </a:r>
            <a:r>
              <a:rPr lang="en"/>
              <a:t> jednostkowych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Pięknych </a:t>
            </a:r>
            <a:r>
              <a:rPr lang="en"/>
              <a:t>raportów</a:t>
            </a:r>
            <a:r>
              <a:rPr lang="en"/>
              <a:t> </a:t>
            </a:r>
            <a:r>
              <a:rPr lang="en"/>
              <a:t>które</a:t>
            </a:r>
            <a:r>
              <a:rPr lang="en"/>
              <a:t> są czytelne dla biznesu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Testów które testują to co jest istotne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może oba na raz</a:t>
            </a:r>
            <a:endParaRPr/>
          </a:p>
        </p:txBody>
      </p:sp>
      <p:sp>
        <p:nvSpPr>
          <p:cNvPr id="848" name="Google Shape;848;p15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 do modułu w Spock</a:t>
            </a:r>
            <a:r>
              <a:rPr lang="en"/>
              <a:t>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https://gitlab.com/a.mochel/pwsz/tree/modules/src/test/groovy/com/hcmdeck/pwsz/pwsz/module/lecturer/domain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5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to może oba na raz</a:t>
            </a:r>
            <a:endParaRPr/>
          </a:p>
        </p:txBody>
      </p:sp>
      <p:sp>
        <p:nvSpPr>
          <p:cNvPr id="854" name="Google Shape;854;p15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 nie wszystko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 nam dają testy?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9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HCM Deck Technologies</a:t>
            </a:r>
            <a:endParaRPr/>
          </a:p>
        </p:txBody>
      </p:sp>
      <p:sp>
        <p:nvSpPr>
          <p:cNvPr id="468" name="Google Shape;468;p93"/>
          <p:cNvSpPr txBox="1"/>
          <p:nvPr>
            <p:ph idx="1" type="body"/>
          </p:nvPr>
        </p:nvSpPr>
        <p:spPr>
          <a:xfrm>
            <a:off x="529850" y="1381075"/>
            <a:ext cx="3163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D1C1D"/>
                </a:solidFill>
              </a:rPr>
              <a:t>Technologies</a:t>
            </a:r>
            <a:br>
              <a:rPr b="1" lang="en">
                <a:solidFill>
                  <a:srgbClr val="1D1C1D"/>
                </a:solidFill>
              </a:rPr>
            </a:br>
            <a:r>
              <a:rPr lang="en">
                <a:solidFill>
                  <a:srgbClr val="1D1C1D"/>
                </a:solidFill>
              </a:rPr>
              <a:t>JEE : EJB, MDB, </a:t>
            </a:r>
            <a:r>
              <a:rPr lang="en">
                <a:solidFill>
                  <a:srgbClr val="1D1C1D"/>
                </a:solidFill>
              </a:rPr>
              <a:t>CDI</a:t>
            </a:r>
            <a:endParaRPr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D1C1D"/>
                </a:solidFill>
              </a:rPr>
              <a:t>Frameworks</a:t>
            </a:r>
            <a:br>
              <a:rPr lang="en">
                <a:solidFill>
                  <a:srgbClr val="1D1C1D"/>
                </a:solidFill>
              </a:rPr>
            </a:br>
            <a:r>
              <a:rPr lang="en">
                <a:solidFill>
                  <a:srgbClr val="1D1C1D"/>
                </a:solidFill>
              </a:rPr>
              <a:t>Spring</a:t>
            </a:r>
            <a:endParaRPr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D1C1D"/>
                </a:solidFill>
              </a:rPr>
              <a:t>Frontend</a:t>
            </a:r>
            <a:br>
              <a:rPr b="1" lang="en">
                <a:solidFill>
                  <a:srgbClr val="1D1C1D"/>
                </a:solidFill>
              </a:rPr>
            </a:br>
            <a:r>
              <a:rPr lang="en">
                <a:solidFill>
                  <a:srgbClr val="1D1C1D"/>
                </a:solidFill>
              </a:rPr>
              <a:t>Wicket, React, </a:t>
            </a:r>
            <a:r>
              <a:rPr lang="en">
                <a:solidFill>
                  <a:srgbClr val="1D1C1D"/>
                </a:solidFill>
              </a:rPr>
              <a:t>Flash</a:t>
            </a:r>
            <a:endParaRPr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D1C1D"/>
                </a:solidFill>
              </a:rPr>
              <a:t>Api</a:t>
            </a:r>
            <a:br>
              <a:rPr lang="en">
                <a:solidFill>
                  <a:srgbClr val="1D1C1D"/>
                </a:solidFill>
              </a:rPr>
            </a:br>
            <a:r>
              <a:rPr lang="en">
                <a:solidFill>
                  <a:srgbClr val="1D1C1D"/>
                </a:solidFill>
              </a:rPr>
              <a:t>Spring-Rest, RestEasy</a:t>
            </a:r>
            <a:endParaRPr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D1C1D"/>
                </a:solidFill>
              </a:rPr>
              <a:t>DB / ORM</a:t>
            </a:r>
            <a:br>
              <a:rPr lang="en">
                <a:solidFill>
                  <a:srgbClr val="1D1C1D"/>
                </a:solidFill>
              </a:rPr>
            </a:br>
            <a:r>
              <a:rPr lang="en">
                <a:solidFill>
                  <a:srgbClr val="1D1C1D"/>
                </a:solidFill>
              </a:rPr>
              <a:t>PostgreSQL, Hibernate</a:t>
            </a:r>
            <a:endParaRPr>
              <a:solidFill>
                <a:srgbClr val="1D1C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93"/>
          <p:cNvSpPr txBox="1"/>
          <p:nvPr/>
        </p:nvSpPr>
        <p:spPr>
          <a:xfrm>
            <a:off x="4869675" y="1324725"/>
            <a:ext cx="36438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Serwery</a:t>
            </a:r>
            <a:b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Wildfly, Tomcat</a:t>
            </a:r>
            <a:endParaRPr>
              <a:solidFill>
                <a:srgbClr val="1D1C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Tests</a:t>
            </a:r>
            <a:b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JUnit4, Spock, Selenium</a:t>
            </a:r>
            <a:endParaRPr>
              <a:solidFill>
                <a:srgbClr val="1D1C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Methodologies</a:t>
            </a:r>
            <a:b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Scrum, TDD, BDD</a:t>
            </a:r>
            <a:endParaRPr>
              <a:solidFill>
                <a:srgbClr val="1D1C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Tools</a:t>
            </a:r>
            <a:br>
              <a:rPr b="1"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git (Gitlab), IntelliJ,  WebStorm, Jira, Jenkins</a:t>
            </a:r>
            <a:b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Containerization</a:t>
            </a:r>
            <a:br>
              <a:rPr b="1"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rgbClr val="1D1C1D"/>
                </a:solidFill>
                <a:latin typeface="Montserrat"/>
                <a:ea typeface="Montserrat"/>
                <a:cs typeface="Montserrat"/>
                <a:sym typeface="Montserrat"/>
              </a:rPr>
              <a:t>Docker, Kubernetes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56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ARCHITEKTURA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5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to jest architektura?</a:t>
            </a:r>
            <a:endParaRPr/>
          </a:p>
        </p:txBody>
      </p:sp>
      <p:sp>
        <p:nvSpPr>
          <p:cNvPr id="865" name="Google Shape;865;p15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Wolna amerykanka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np. Infrastruktura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Opis procesów biznesowych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Podział na warstwy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Podział na kasy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...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Jak ja to teraz rozumiem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5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</a:t>
            </a:r>
            <a:r>
              <a:rPr lang="en"/>
              <a:t>architektury</a:t>
            </a:r>
            <a:r>
              <a:rPr lang="en"/>
              <a:t> typu M</a:t>
            </a:r>
            <a:r>
              <a:rPr lang="en"/>
              <a:t>onolith</a:t>
            </a:r>
            <a:endParaRPr/>
          </a:p>
        </p:txBody>
      </p:sp>
      <p:sp>
        <p:nvSpPr>
          <p:cNvPr id="871" name="Google Shape;871;p15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Brak logicznego podziału (tzn jest na warstwy)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Poszczególne </a:t>
            </a:r>
            <a:r>
              <a:rPr lang="en"/>
              <a:t>części</a:t>
            </a:r>
            <a:r>
              <a:rPr lang="en"/>
              <a:t> komunikują się przez BD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Nie można przewidzieć konsekwencji wprowadzonej zmiany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Ciężko się testuje (w tym automatycznie)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5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Rozwiązanie</a:t>
            </a:r>
            <a:r>
              <a:rPr lang="en"/>
              <a:t> problemu</a:t>
            </a:r>
            <a:endParaRPr/>
          </a:p>
        </p:txBody>
      </p:sp>
      <p:sp>
        <p:nvSpPr>
          <p:cNvPr id="877" name="Google Shape;877;p15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Modular Monolith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Logiczny podział na moduły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Testowany</a:t>
            </a:r>
            <a:r>
              <a:rPr lang="en"/>
              <a:t> na poziomie “API” modułu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Integracje łatwe do zrozumienia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60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Moduł</a:t>
            </a:r>
            <a:endParaRPr/>
          </a:p>
        </p:txBody>
      </p:sp>
      <p:sp>
        <p:nvSpPr>
          <p:cNvPr id="883" name="Google Shape;883;p160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Definicja WIKI: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Moduł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pakiet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(ang. </a:t>
            </a:r>
            <a:r>
              <a:rPr i="1"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module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unit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package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 – to oddzielny twór, przeważnie w postaci osobnego pliku, zawierający zdefiniowany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interfejs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a także implementacje typów wartości,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klas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zmiennych, stałych oraz treści procedur i funkcji. Jest to podstawowy element koncepcji </a:t>
            </a:r>
            <a:r>
              <a:rPr lang="en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programowania modularnego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pozwalający na podział kodu programu na funkcjonalne części i umieszczenie ich w osobnych modułach, które są ponadto niezależne i wymienne ...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Czym moduł może być w Java?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Jak go </a:t>
            </a:r>
            <a:r>
              <a:rPr lang="en"/>
              <a:t>enkapsulować</a:t>
            </a:r>
            <a:r>
              <a:rPr lang="en"/>
              <a:t> moduł 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 jest </a:t>
            </a:r>
            <a:r>
              <a:rPr lang="en"/>
              <a:t>częścią</a:t>
            </a:r>
            <a:r>
              <a:rPr lang="en"/>
              <a:t> modułu 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Api modułu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61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Przykład modułu</a:t>
            </a:r>
            <a:endParaRPr/>
          </a:p>
        </p:txBody>
      </p:sp>
      <p:sp>
        <p:nvSpPr>
          <p:cNvPr id="889" name="Google Shape;889;p161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https://gitlab.com/a.mochel/pwsz/tree/modules/src/main/java/com/hcmdeck/pwsz/pwsz/module/lecturer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6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C4</a:t>
            </a:r>
            <a:endParaRPr/>
          </a:p>
        </p:txBody>
      </p:sp>
      <p:sp>
        <p:nvSpPr>
          <p:cNvPr id="895" name="Google Shape;895;p16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 to jest model C4 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 co nam taki model 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Komu to </a:t>
            </a:r>
            <a:r>
              <a:rPr lang="en"/>
              <a:t>się</a:t>
            </a:r>
            <a:r>
              <a:rPr lang="en"/>
              <a:t> przyda ?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63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C4 - </a:t>
            </a:r>
            <a:r>
              <a:rPr lang="en"/>
              <a:t>części</a:t>
            </a:r>
            <a:r>
              <a:rPr lang="en"/>
              <a:t> składowe</a:t>
            </a:r>
            <a:endParaRPr/>
          </a:p>
        </p:txBody>
      </p:sp>
      <p:sp>
        <p:nvSpPr>
          <p:cNvPr id="901" name="Google Shape;901;p163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350"/>
              <a:buChar char="●"/>
            </a:pPr>
            <a:r>
              <a:rPr lang="en" sz="1350">
                <a:solidFill>
                  <a:srgbClr val="757575"/>
                </a:solidFill>
                <a:highlight>
                  <a:srgbClr val="EFEFEF"/>
                </a:highlight>
              </a:rPr>
              <a:t>Diagram kontekstu systemowego (Context)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350"/>
              <a:buChar char="●"/>
            </a:pPr>
            <a:r>
              <a:rPr lang="en" sz="1350">
                <a:solidFill>
                  <a:srgbClr val="757575"/>
                </a:solidFill>
                <a:highlight>
                  <a:srgbClr val="EFEFEF"/>
                </a:highlight>
              </a:rPr>
              <a:t>Diagram kontenerów (Container)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350"/>
              <a:buChar char="●"/>
            </a:pPr>
            <a:r>
              <a:rPr lang="en" sz="1350">
                <a:solidFill>
                  <a:srgbClr val="757575"/>
                </a:solidFill>
                <a:highlight>
                  <a:srgbClr val="EFEFEF"/>
                </a:highlight>
              </a:rPr>
              <a:t>Diagram komponentów (Component)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350"/>
              <a:buChar char="●"/>
            </a:pPr>
            <a:r>
              <a:rPr lang="en" sz="1350">
                <a:solidFill>
                  <a:srgbClr val="757575"/>
                </a:solidFill>
                <a:highlight>
                  <a:srgbClr val="EFEFEF"/>
                </a:highlight>
              </a:rPr>
              <a:t>Diagram klas (Class)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C4 - Context</a:t>
            </a:r>
            <a:endParaRPr/>
          </a:p>
        </p:txBody>
      </p:sp>
      <p:sp>
        <p:nvSpPr>
          <p:cNvPr id="907" name="Google Shape;907;p164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350"/>
              <a:buChar char="●"/>
            </a:pPr>
            <a:r>
              <a:rPr lang="en" sz="1350">
                <a:solidFill>
                  <a:srgbClr val="757575"/>
                </a:solidFill>
                <a:highlight>
                  <a:srgbClr val="EFEFEF"/>
                </a:highlight>
              </a:rPr>
              <a:t>Przykład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6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C4 - </a:t>
            </a:r>
            <a:r>
              <a:rPr lang="en"/>
              <a:t>Container</a:t>
            </a:r>
            <a:endParaRPr/>
          </a:p>
        </p:txBody>
      </p:sp>
      <p:sp>
        <p:nvSpPr>
          <p:cNvPr id="913" name="Google Shape;913;p165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350"/>
              <a:buChar char="●"/>
            </a:pPr>
            <a:r>
              <a:rPr lang="en" sz="1350">
                <a:solidFill>
                  <a:srgbClr val="757575"/>
                </a:solidFill>
                <a:highlight>
                  <a:srgbClr val="EFEFEF"/>
                </a:highlight>
              </a:rPr>
              <a:t>Przykład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4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in best startups</a:t>
            </a:r>
            <a:endParaRPr/>
          </a:p>
        </p:txBody>
      </p:sp>
      <p:sp>
        <p:nvSpPr>
          <p:cNvPr id="475" name="Google Shape;475;p94"/>
          <p:cNvSpPr txBox="1"/>
          <p:nvPr/>
        </p:nvSpPr>
        <p:spPr>
          <a:xfrm>
            <a:off x="710475" y="1315950"/>
            <a:ext cx="1976100" cy="14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Low </a:t>
            </a:r>
            <a:endParaRPr sz="4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performing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teams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94"/>
          <p:cNvSpPr txBox="1"/>
          <p:nvPr/>
        </p:nvSpPr>
        <p:spPr>
          <a:xfrm>
            <a:off x="5981975" y="1315950"/>
            <a:ext cx="1976100" cy="14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Montserrat"/>
                <a:ea typeface="Montserrat"/>
                <a:cs typeface="Montserrat"/>
                <a:sym typeface="Montserrat"/>
              </a:rPr>
              <a:t>High</a:t>
            </a:r>
            <a:endParaRPr sz="4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performing teams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94"/>
          <p:cNvSpPr txBox="1"/>
          <p:nvPr/>
        </p:nvSpPr>
        <p:spPr>
          <a:xfrm>
            <a:off x="3722575" y="1219750"/>
            <a:ext cx="984300" cy="13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"/>
                <a:ea typeface="Montserrat"/>
                <a:cs typeface="Montserrat"/>
                <a:sym typeface="Montserrat"/>
              </a:rPr>
              <a:t>&gt;&gt;&gt;&gt;&gt;&gt;</a:t>
            </a:r>
            <a:endParaRPr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8" name="Google Shape;478;p94"/>
          <p:cNvSpPr txBox="1"/>
          <p:nvPr/>
        </p:nvSpPr>
        <p:spPr>
          <a:xfrm>
            <a:off x="4857450" y="3122975"/>
            <a:ext cx="39123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Continuous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delivery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Architecture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Product and process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Lean management and monitoring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Cultural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Capabilities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66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C4 - Component</a:t>
            </a:r>
            <a:endParaRPr/>
          </a:p>
        </p:txBody>
      </p:sp>
      <p:sp>
        <p:nvSpPr>
          <p:cNvPr id="919" name="Google Shape;919;p166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350"/>
              <a:buChar char="●"/>
            </a:pPr>
            <a:r>
              <a:rPr lang="en" sz="1350">
                <a:solidFill>
                  <a:srgbClr val="757575"/>
                </a:solidFill>
                <a:highlight>
                  <a:srgbClr val="EFEFEF"/>
                </a:highlight>
              </a:rPr>
              <a:t>Przykład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6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Model C4 - Jak to się notuje</a:t>
            </a:r>
            <a:endParaRPr/>
          </a:p>
        </p:txBody>
      </p:sp>
      <p:sp>
        <p:nvSpPr>
          <p:cNvPr id="925" name="Google Shape;925;p167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Structurizer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Kod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6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C4 - Jak to się notuje</a:t>
            </a:r>
            <a:endParaRPr/>
          </a:p>
        </p:txBody>
      </p:sp>
      <p:sp>
        <p:nvSpPr>
          <p:cNvPr id="931" name="Google Shape;931;p168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Przykład</a:t>
            </a:r>
            <a:endParaRPr sz="1350">
              <a:solidFill>
                <a:srgbClr val="757575"/>
              </a:solidFill>
              <a:highlight>
                <a:srgbClr val="EFEFEF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6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Czy to </a:t>
            </a:r>
            <a:r>
              <a:rPr lang="en"/>
              <a:t>wszystko ?</a:t>
            </a:r>
            <a:endParaRPr/>
          </a:p>
        </p:txBody>
      </p:sp>
      <p:sp>
        <p:nvSpPr>
          <p:cNvPr id="937" name="Google Shape;937;p169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Dokumentowanie</a:t>
            </a:r>
            <a:r>
              <a:rPr lang="en"/>
              <a:t> decyzji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Proponowanie</a:t>
            </a:r>
            <a:r>
              <a:rPr lang="en"/>
              <a:t> zmian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70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SCRUM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00" y="-7697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00" y="396600"/>
            <a:ext cx="1108600" cy="2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71"/>
          <p:cNvSpPr/>
          <p:nvPr/>
        </p:nvSpPr>
        <p:spPr>
          <a:xfrm>
            <a:off x="4306602" y="3242150"/>
            <a:ext cx="35355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1232"/>
                </a:solidFill>
                <a:latin typeface="Montserrat"/>
                <a:ea typeface="Montserrat"/>
                <a:cs typeface="Montserrat"/>
                <a:sym typeface="Montserrat"/>
              </a:rPr>
              <a:t>Joanna Piekarz-Nitkiewicz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Head of Engineering/</a:t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Scrum Master</a:t>
            </a: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200">
                <a:solidFill>
                  <a:srgbClr val="11123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j.piekarz-nitkiewicz@hcmdeck.com</a:t>
            </a:r>
            <a:endParaRPr sz="1200">
              <a:solidFill>
                <a:srgbClr val="11123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1123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50" name="Google Shape;950;p171"/>
          <p:cNvSpPr txBox="1"/>
          <p:nvPr>
            <p:ph idx="4294967295" type="ctrTitle"/>
          </p:nvPr>
        </p:nvSpPr>
        <p:spPr>
          <a:xfrm>
            <a:off x="451027" y="1650250"/>
            <a:ext cx="3301800" cy="21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5 lat w HCM Deck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Head of Engineering/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Scrum Master w dwóch zespołach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1" name="Google Shape;951;p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3875" y="1197975"/>
            <a:ext cx="1843998" cy="192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72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SCRUM - a co to?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73"/>
          <p:cNvSpPr txBox="1"/>
          <p:nvPr>
            <p:ph type="title"/>
          </p:nvPr>
        </p:nvSpPr>
        <p:spPr>
          <a:xfrm>
            <a:off x="564502" y="2511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 co nam SCRUM?</a:t>
            </a:r>
            <a:endParaRPr/>
          </a:p>
        </p:txBody>
      </p:sp>
      <p:sp>
        <p:nvSpPr>
          <p:cNvPr id="962" name="Google Shape;962;p173"/>
          <p:cNvSpPr txBox="1"/>
          <p:nvPr>
            <p:ph idx="1" type="body"/>
          </p:nvPr>
        </p:nvSpPr>
        <p:spPr>
          <a:xfrm>
            <a:off x="468050" y="1092650"/>
            <a:ext cx="8092200" cy="328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Bo życie to nie bajka…...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74"/>
          <p:cNvSpPr txBox="1"/>
          <p:nvPr>
            <p:ph type="title"/>
          </p:nvPr>
        </p:nvSpPr>
        <p:spPr>
          <a:xfrm>
            <a:off x="525902" y="30130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kaskadowy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8" name="Google Shape;968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688" y="1138238"/>
            <a:ext cx="5400675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7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AGILE - Rok 2001, Snowbird, Utah</a:t>
            </a:r>
            <a:endParaRPr/>
          </a:p>
        </p:txBody>
      </p:sp>
      <p:sp>
        <p:nvSpPr>
          <p:cNvPr id="974" name="Google Shape;974;p175"/>
          <p:cNvSpPr txBox="1"/>
          <p:nvPr>
            <p:ph idx="1" type="body"/>
          </p:nvPr>
        </p:nvSpPr>
        <p:spPr>
          <a:xfrm>
            <a:off x="529850" y="12286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Odkrywamy nowe metody programowania dzięki praktyce w programowaniu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wspieraniu w nim innych.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wyniku naszej pracy, zaczęliśmy bardziej cenić: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Ludzi i interakcje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od procesów i narzędzi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Działające oprogramowanie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od szczegółowej dokumentacji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Współpracę z klientem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od negocjacji umów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Reagowanie na zmiany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od realizacji założonego planu.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Oznacza to, że elementy wypisane po prawej są wartościowe,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 większą wartość mają dla nas te, które wypisano po lewej.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95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Zbieranie wymagań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6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SCRUM</a:t>
            </a:r>
            <a:endParaRPr/>
          </a:p>
        </p:txBody>
      </p:sp>
      <p:sp>
        <p:nvSpPr>
          <p:cNvPr id="980" name="Google Shape;980;p176"/>
          <p:cNvSpPr txBox="1"/>
          <p:nvPr>
            <p:ph idx="1" type="body"/>
          </p:nvPr>
        </p:nvSpPr>
        <p:spPr>
          <a:xfrm>
            <a:off x="529850" y="1106100"/>
            <a:ext cx="8092200" cy="3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Scrum: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Iteracyjne ramy postępowania</a:t>
            </a:r>
            <a:r>
              <a:rPr lang="en"/>
              <a:t>, zgodne z AGILE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Scrum jest:  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lekki, 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łatwy do zrozumienia, 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trudny do opanowania.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Realizacja projektu według Scrum skupia się na: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dostarczaniu kolejnych, coraz bardziej dopracowanych wyników projektu, “po kawałku”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włączaniu się przyszłych użytkowników w proces wytwórczy,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samoorganizacji zespołu projektowego. 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77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Tradycyjna organizacja….</a:t>
            </a:r>
            <a:endParaRPr/>
          </a:p>
        </p:txBody>
      </p:sp>
      <p:pic>
        <p:nvPicPr>
          <p:cNvPr id="986" name="Google Shape;986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825" y="916375"/>
            <a:ext cx="5647550" cy="38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77"/>
          <p:cNvSpPr txBox="1"/>
          <p:nvPr/>
        </p:nvSpPr>
        <p:spPr>
          <a:xfrm>
            <a:off x="5616475" y="4515350"/>
            <a:ext cx="21801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Montserrat"/>
                <a:ea typeface="Montserrat"/>
                <a:cs typeface="Montserrat"/>
                <a:sym typeface="Montserrat"/>
              </a:rPr>
              <a:t>Źródło: procognita.pl</a:t>
            </a:r>
            <a:endParaRPr i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78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a SCRUM</a:t>
            </a:r>
            <a:endParaRPr/>
          </a:p>
        </p:txBody>
      </p:sp>
      <p:pic>
        <p:nvPicPr>
          <p:cNvPr id="993" name="Google Shape;993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400" y="954225"/>
            <a:ext cx="6079900" cy="40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78"/>
          <p:cNvSpPr txBox="1"/>
          <p:nvPr/>
        </p:nvSpPr>
        <p:spPr>
          <a:xfrm>
            <a:off x="5921275" y="4591550"/>
            <a:ext cx="21801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Montserrat"/>
                <a:ea typeface="Montserrat"/>
                <a:cs typeface="Montserrat"/>
                <a:sym typeface="Montserrat"/>
              </a:rPr>
              <a:t>Źródło: procognita.pl</a:t>
            </a:r>
            <a:endParaRPr i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79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Wartości SCRUM</a:t>
            </a:r>
            <a:endParaRPr/>
          </a:p>
        </p:txBody>
      </p:sp>
      <p:sp>
        <p:nvSpPr>
          <p:cNvPr id="1000" name="Google Shape;1000;p179"/>
          <p:cNvSpPr/>
          <p:nvPr/>
        </p:nvSpPr>
        <p:spPr>
          <a:xfrm>
            <a:off x="2993000" y="2394400"/>
            <a:ext cx="2276100" cy="1130700"/>
          </a:xfrm>
          <a:prstGeom prst="ellipse">
            <a:avLst/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Wartości SCRUM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1" name="Google Shape;1001;p179"/>
          <p:cNvSpPr/>
          <p:nvPr/>
        </p:nvSpPr>
        <p:spPr>
          <a:xfrm>
            <a:off x="5689350" y="1915725"/>
            <a:ext cx="1732800" cy="982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Otwartość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2" name="Google Shape;1002;p179"/>
          <p:cNvSpPr/>
          <p:nvPr/>
        </p:nvSpPr>
        <p:spPr>
          <a:xfrm>
            <a:off x="1466675" y="1598550"/>
            <a:ext cx="1455900" cy="982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Odwaga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3" name="Google Shape;1003;p179"/>
          <p:cNvSpPr/>
          <p:nvPr/>
        </p:nvSpPr>
        <p:spPr>
          <a:xfrm>
            <a:off x="3533900" y="1121875"/>
            <a:ext cx="1674600" cy="982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Szacunek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4" name="Google Shape;1004;p179"/>
          <p:cNvSpPr/>
          <p:nvPr/>
        </p:nvSpPr>
        <p:spPr>
          <a:xfrm>
            <a:off x="4809350" y="3557675"/>
            <a:ext cx="1674600" cy="982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Skupienie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5" name="Google Shape;1005;p179"/>
          <p:cNvSpPr/>
          <p:nvPr/>
        </p:nvSpPr>
        <p:spPr>
          <a:xfrm>
            <a:off x="1093700" y="3413750"/>
            <a:ext cx="2122500" cy="982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Zobowiązanie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06" name="Google Shape;1006;p179"/>
          <p:cNvCxnSpPr>
            <a:stCxn id="1000" idx="5"/>
            <a:endCxn id="1004" idx="0"/>
          </p:cNvCxnSpPr>
          <p:nvPr/>
        </p:nvCxnSpPr>
        <p:spPr>
          <a:xfrm>
            <a:off x="4935773" y="3359513"/>
            <a:ext cx="71100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7" name="Google Shape;1007;p179"/>
          <p:cNvCxnSpPr>
            <a:stCxn id="1000" idx="7"/>
            <a:endCxn id="1001" idx="2"/>
          </p:cNvCxnSpPr>
          <p:nvPr/>
        </p:nvCxnSpPr>
        <p:spPr>
          <a:xfrm flipH="1" rot="10800000">
            <a:off x="4935773" y="2406987"/>
            <a:ext cx="753600" cy="15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8" name="Google Shape;1008;p179"/>
          <p:cNvCxnSpPr>
            <a:stCxn id="1005" idx="7"/>
            <a:endCxn id="1000" idx="3"/>
          </p:cNvCxnSpPr>
          <p:nvPr/>
        </p:nvCxnSpPr>
        <p:spPr>
          <a:xfrm flipH="1" rot="10800000">
            <a:off x="2905367" y="3359378"/>
            <a:ext cx="420900" cy="19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9" name="Google Shape;1009;p179"/>
          <p:cNvCxnSpPr>
            <a:stCxn id="1000" idx="0"/>
            <a:endCxn id="1003" idx="4"/>
          </p:cNvCxnSpPr>
          <p:nvPr/>
        </p:nvCxnSpPr>
        <p:spPr>
          <a:xfrm flipH="1" rot="10800000">
            <a:off x="4131050" y="2104600"/>
            <a:ext cx="240300" cy="28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0" name="Google Shape;1010;p179"/>
          <p:cNvCxnSpPr>
            <a:stCxn id="1002" idx="5"/>
            <a:endCxn id="1000" idx="1"/>
          </p:cNvCxnSpPr>
          <p:nvPr/>
        </p:nvCxnSpPr>
        <p:spPr>
          <a:xfrm>
            <a:off x="2709363" y="2437422"/>
            <a:ext cx="617100" cy="12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80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Elementy Scruma</a:t>
            </a:r>
            <a:endParaRPr/>
          </a:p>
        </p:txBody>
      </p:sp>
      <p:sp>
        <p:nvSpPr>
          <p:cNvPr id="1016" name="Google Shape;1016;p180"/>
          <p:cNvSpPr txBox="1"/>
          <p:nvPr>
            <p:ph idx="1" type="body"/>
          </p:nvPr>
        </p:nvSpPr>
        <p:spPr>
          <a:xfrm>
            <a:off x="529850" y="1381075"/>
            <a:ext cx="2729100" cy="14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Role: </a:t>
            </a:r>
            <a:endParaRPr b="1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Zespół (Developerów)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Product Owner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Scrum Master</a:t>
            </a:r>
            <a:endParaRPr sz="1300"/>
          </a:p>
        </p:txBody>
      </p:sp>
      <p:sp>
        <p:nvSpPr>
          <p:cNvPr id="1017" name="Google Shape;1017;p180"/>
          <p:cNvSpPr txBox="1"/>
          <p:nvPr/>
        </p:nvSpPr>
        <p:spPr>
          <a:xfrm>
            <a:off x="4778100" y="1284075"/>
            <a:ext cx="2830500" cy="17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Wydarzenia:</a:t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Iteracja (Sprinty)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Planowanie Sprintu 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Daily Scrum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Przegląd Backloga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Retrospektywa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8" name="Google Shape;1018;p180"/>
          <p:cNvSpPr txBox="1"/>
          <p:nvPr/>
        </p:nvSpPr>
        <p:spPr>
          <a:xfrm>
            <a:off x="1483100" y="2825800"/>
            <a:ext cx="3384600" cy="19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Narzedzia:</a:t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Product Backlog (Rejestr produktu)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Sprint Backlog (Rejestr Sprintu)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Product Increment (Przyrost Produktu)</a:t>
            </a:r>
            <a:endParaRPr sz="13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81"/>
          <p:cNvSpPr txBox="1"/>
          <p:nvPr>
            <p:ph type="title"/>
          </p:nvPr>
        </p:nvSpPr>
        <p:spPr>
          <a:xfrm>
            <a:off x="521925" y="1942800"/>
            <a:ext cx="81000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Wydarzenia SCRUM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82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Elementy Backloga</a:t>
            </a:r>
            <a:endParaRPr/>
          </a:p>
        </p:txBody>
      </p:sp>
      <p:sp>
        <p:nvSpPr>
          <p:cNvPr id="1029" name="Google Shape;1029;p182"/>
          <p:cNvSpPr txBox="1"/>
          <p:nvPr>
            <p:ph idx="1" type="body"/>
          </p:nvPr>
        </p:nvSpPr>
        <p:spPr>
          <a:xfrm>
            <a:off x="529850" y="1381075"/>
            <a:ext cx="8092200" cy="32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Elementy Backloga: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Rzeczy do zrobienia (TODO)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Funkcje (Tradycyjne wymagania, albo User Cases)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Historyjki Użytkownika (User Stories) i Opowieści (Epics)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Błędy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Żądania zmian (Change Requests)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….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0" y="1256075"/>
            <a:ext cx="9041925" cy="29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83"/>
          <p:cNvSpPr txBox="1"/>
          <p:nvPr/>
        </p:nvSpPr>
        <p:spPr>
          <a:xfrm>
            <a:off x="6226075" y="3981950"/>
            <a:ext cx="21801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Montserrat"/>
                <a:ea typeface="Montserrat"/>
                <a:cs typeface="Montserrat"/>
                <a:sym typeface="Montserrat"/>
              </a:rPr>
              <a:t>Źródło: procognita.pl</a:t>
            </a:r>
            <a:endParaRPr i="1"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84"/>
          <p:cNvSpPr txBox="1"/>
          <p:nvPr>
            <p:ph type="title"/>
          </p:nvPr>
        </p:nvSpPr>
        <p:spPr>
          <a:xfrm>
            <a:off x="525902" y="2791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Wykres wypalania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41" name="Google Shape;1041;p184" title="Wyk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149" y="1078350"/>
            <a:ext cx="6373082" cy="39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FEFEF"/>
        </a:solidFill>
      </p:bgPr>
    </p:bg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85"/>
          <p:cNvSpPr txBox="1"/>
          <p:nvPr>
            <p:ph type="title"/>
          </p:nvPr>
        </p:nvSpPr>
        <p:spPr>
          <a:xfrm>
            <a:off x="550752" y="271750"/>
            <a:ext cx="80922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znaczy ‘Skończone’ ?</a:t>
            </a:r>
            <a:endParaRPr/>
          </a:p>
        </p:txBody>
      </p:sp>
      <p:sp>
        <p:nvSpPr>
          <p:cNvPr id="1047" name="Google Shape;1047;p185"/>
          <p:cNvSpPr txBox="1"/>
          <p:nvPr>
            <p:ph idx="1" type="body"/>
          </p:nvPr>
        </p:nvSpPr>
        <p:spPr>
          <a:xfrm>
            <a:off x="529850" y="985775"/>
            <a:ext cx="8092200" cy="3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DoD (Definition of Done) - Definicja ukończenia</a:t>
            </a:r>
            <a:endParaRPr b="1"/>
          </a:p>
          <a:p>
            <a:pPr indent="-317500" lvl="0" marL="11430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Wspólne dla wszystkich elementów Backloga </a:t>
            </a:r>
            <a:endParaRPr/>
          </a:p>
          <a:p>
            <a:pPr indent="-317500" lvl="0" marL="11430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Idealne - zawiera wszystkie zadania potrzebne do dostarczenia Potencjalnie Wydawanego Produktu </a:t>
            </a:r>
            <a:endParaRPr/>
          </a:p>
          <a:p>
            <a:pPr indent="-317500" lvl="0" marL="11430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Zespół odpowiedzialny za jej aktualizowanie/poszerzanie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CM Deck (nowy)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CM Deck (nowy)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HCM Deck (nowy)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