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Layouts/slideLayout13.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79.xml" ContentType="application/vnd.openxmlformats-officedocument.presentationml.slide+xml"/>
  <Override PartName="/ppt/slides/slide99.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9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95.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9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s/slide91.xml" ContentType="application/vnd.openxmlformats-officedocument.presentationml.slide+xml"/>
  <Default Extension="jpeg" ContentType="image/jpeg"/>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slides/slide89.xml" ContentType="application/vnd.openxmlformats-officedocument.presentationml.slide+xml"/>
  <Override PartName="/ppt/slides/slide98.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1" r:id="rId6"/>
    <p:sldId id="264" r:id="rId7"/>
    <p:sldId id="263" r:id="rId8"/>
    <p:sldId id="260" r:id="rId9"/>
    <p:sldId id="268" r:id="rId10"/>
    <p:sldId id="267" r:id="rId11"/>
    <p:sldId id="270" r:id="rId12"/>
    <p:sldId id="271" r:id="rId13"/>
    <p:sldId id="272" r:id="rId14"/>
    <p:sldId id="273" r:id="rId15"/>
    <p:sldId id="274" r:id="rId16"/>
    <p:sldId id="275" r:id="rId17"/>
    <p:sldId id="276" r:id="rId18"/>
    <p:sldId id="279" r:id="rId19"/>
    <p:sldId id="278" r:id="rId20"/>
    <p:sldId id="280" r:id="rId21"/>
    <p:sldId id="281" r:id="rId22"/>
    <p:sldId id="287" r:id="rId23"/>
    <p:sldId id="288" r:id="rId24"/>
    <p:sldId id="289" r:id="rId25"/>
    <p:sldId id="290" r:id="rId26"/>
    <p:sldId id="291" r:id="rId27"/>
    <p:sldId id="293" r:id="rId28"/>
    <p:sldId id="295" r:id="rId29"/>
    <p:sldId id="297" r:id="rId30"/>
    <p:sldId id="298" r:id="rId31"/>
    <p:sldId id="300" r:id="rId32"/>
    <p:sldId id="301" r:id="rId33"/>
    <p:sldId id="302" r:id="rId34"/>
    <p:sldId id="331" r:id="rId35"/>
    <p:sldId id="303" r:id="rId36"/>
    <p:sldId id="305" r:id="rId37"/>
    <p:sldId id="307" r:id="rId38"/>
    <p:sldId id="309" r:id="rId39"/>
    <p:sldId id="310" r:id="rId40"/>
    <p:sldId id="311" r:id="rId41"/>
    <p:sldId id="312" r:id="rId42"/>
    <p:sldId id="314" r:id="rId43"/>
    <p:sldId id="316" r:id="rId44"/>
    <p:sldId id="318" r:id="rId45"/>
    <p:sldId id="320" r:id="rId46"/>
    <p:sldId id="319" r:id="rId47"/>
    <p:sldId id="321" r:id="rId48"/>
    <p:sldId id="323" r:id="rId49"/>
    <p:sldId id="324" r:id="rId50"/>
    <p:sldId id="327" r:id="rId51"/>
    <p:sldId id="325" r:id="rId52"/>
    <p:sldId id="329" r:id="rId53"/>
    <p:sldId id="328" r:id="rId54"/>
    <p:sldId id="330" r:id="rId55"/>
    <p:sldId id="322" r:id="rId56"/>
    <p:sldId id="333" r:id="rId57"/>
    <p:sldId id="344" r:id="rId58"/>
    <p:sldId id="334" r:id="rId59"/>
    <p:sldId id="337" r:id="rId60"/>
    <p:sldId id="345" r:id="rId61"/>
    <p:sldId id="336" r:id="rId62"/>
    <p:sldId id="338" r:id="rId63"/>
    <p:sldId id="339" r:id="rId64"/>
    <p:sldId id="340" r:id="rId65"/>
    <p:sldId id="341" r:id="rId66"/>
    <p:sldId id="343" r:id="rId67"/>
    <p:sldId id="346" r:id="rId68"/>
    <p:sldId id="347" r:id="rId69"/>
    <p:sldId id="348" r:id="rId70"/>
    <p:sldId id="350" r:id="rId71"/>
    <p:sldId id="351" r:id="rId72"/>
    <p:sldId id="352" r:id="rId73"/>
    <p:sldId id="353" r:id="rId74"/>
    <p:sldId id="357" r:id="rId75"/>
    <p:sldId id="354" r:id="rId76"/>
    <p:sldId id="358" r:id="rId77"/>
    <p:sldId id="359" r:id="rId78"/>
    <p:sldId id="362" r:id="rId79"/>
    <p:sldId id="361" r:id="rId80"/>
    <p:sldId id="365" r:id="rId81"/>
    <p:sldId id="367" r:id="rId82"/>
    <p:sldId id="369" r:id="rId83"/>
    <p:sldId id="371" r:id="rId84"/>
    <p:sldId id="372" r:id="rId85"/>
    <p:sldId id="374" r:id="rId86"/>
    <p:sldId id="373" r:id="rId87"/>
    <p:sldId id="375" r:id="rId88"/>
    <p:sldId id="376" r:id="rId89"/>
    <p:sldId id="377" r:id="rId90"/>
    <p:sldId id="378" r:id="rId91"/>
    <p:sldId id="370" r:id="rId92"/>
    <p:sldId id="380" r:id="rId93"/>
    <p:sldId id="381" r:id="rId94"/>
    <p:sldId id="382" r:id="rId95"/>
    <p:sldId id="383" r:id="rId96"/>
    <p:sldId id="384" r:id="rId97"/>
    <p:sldId id="386" r:id="rId98"/>
    <p:sldId id="387" r:id="rId99"/>
    <p:sldId id="389" r:id="rId100"/>
    <p:sldId id="388" r:id="rId10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00" autoAdjust="0"/>
    <p:restoredTop sz="94660" autoAdjust="0"/>
  </p:normalViewPr>
  <p:slideViewPr>
    <p:cSldViewPr snapToGrid="0">
      <p:cViewPr varScale="1">
        <p:scale>
          <a:sx n="73" d="100"/>
          <a:sy n="73" d="100"/>
        </p:scale>
        <p:origin x="-420" y="-10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lajd tytułowy">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useBgFill="1">
        <p:nvSpPr>
          <p:cNvPr id="12" name="Freeform 11"/>
          <p:cNvSpPr/>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6" name="Freeform 25"/>
          <p:cNvSpPr/>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 name="Title 1"/>
          <p:cNvSpPr>
            <a:spLocks noGrp="1"/>
          </p:cNvSpPr>
          <p:nvPr>
            <p:ph type="ctrTitle"/>
          </p:nvPr>
        </p:nvSpPr>
        <p:spPr>
          <a:xfrm rot="21420000">
            <a:off x="891201" y="662656"/>
            <a:ext cx="9755187" cy="2766528"/>
          </a:xfrm>
        </p:spPr>
        <p:txBody>
          <a:bodyPr anchor="b">
            <a:normAutofit/>
          </a:bodyPr>
          <a:lstStyle>
            <a:lvl1pPr algn="r">
              <a:defRPr sz="8000"/>
            </a:lvl1pPr>
          </a:lstStyle>
          <a:p>
            <a:r>
              <a:rPr lang="pl-PL" smtClean="0"/>
              <a:t>Kliknij, aby edytować styl</a:t>
            </a:r>
            <a:endParaRPr lang="en-US" dirty="0"/>
          </a:p>
        </p:txBody>
      </p:sp>
      <p:sp>
        <p:nvSpPr>
          <p:cNvPr id="3" name="Subtitle 2"/>
          <p:cNvSpPr>
            <a:spLocks noGrp="1"/>
          </p:cNvSpPr>
          <p:nvPr>
            <p:ph type="subTitle" idx="1"/>
          </p:nvPr>
        </p:nvSpPr>
        <p:spPr>
          <a:xfrm rot="21420000">
            <a:off x="983062" y="3505209"/>
            <a:ext cx="9755187" cy="550333"/>
          </a:xfrm>
        </p:spPr>
        <p:txBody>
          <a:bodyPr anchor="t">
            <a:noAutofit/>
          </a:bodyPr>
          <a:lstStyle>
            <a:lvl1pPr marL="0" indent="0" algn="r">
              <a:buNone/>
              <a:defRPr sz="28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smtClean="0"/>
              <a:t>Kliknij, aby edytować styl wzorca podtytułu</a:t>
            </a:r>
            <a:endParaRPr lang="en-US" dirty="0"/>
          </a:p>
        </p:txBody>
      </p:sp>
      <p:sp>
        <p:nvSpPr>
          <p:cNvPr id="4" name="Date Placeholder 3"/>
          <p:cNvSpPr>
            <a:spLocks noGrp="1"/>
          </p:cNvSpPr>
          <p:nvPr>
            <p:ph type="dt" sz="half" idx="10"/>
          </p:nvPr>
        </p:nvSpPr>
        <p:spPr>
          <a:xfrm rot="21420000">
            <a:off x="4948541" y="4578463"/>
            <a:ext cx="6143653" cy="1163112"/>
          </a:xfrm>
        </p:spPr>
        <p:txBody>
          <a:bodyPr/>
          <a:lstStyle>
            <a:lvl1pPr algn="ctr">
              <a:defRPr sz="5400">
                <a:solidFill>
                  <a:schemeClr val="accent1">
                    <a:lumMod val="50000"/>
                  </a:schemeClr>
                </a:solidFill>
              </a:defRPr>
            </a:lvl1pPr>
          </a:lstStyle>
          <a:p>
            <a:fld id="{F7AFFB9B-9FB8-469E-96F9-4D32314110B6}" type="datetimeFigureOut">
              <a:rPr lang="en-US" dirty="0"/>
              <a:pPr/>
              <a:t>11/25/2020</a:t>
            </a:fld>
            <a:endParaRPr lang="en-US" dirty="0"/>
          </a:p>
        </p:txBody>
      </p:sp>
      <p:sp>
        <p:nvSpPr>
          <p:cNvPr id="5" name="Footer Placeholder 4"/>
          <p:cNvSpPr>
            <a:spLocks noGrp="1"/>
          </p:cNvSpPr>
          <p:nvPr>
            <p:ph type="ftr" sz="quarter" idx="11"/>
          </p:nvPr>
        </p:nvSpPr>
        <p:spPr>
          <a:xfrm rot="21420000">
            <a:off x="-5560" y="4883024"/>
            <a:ext cx="4047239" cy="1195538"/>
          </a:xfrm>
        </p:spPr>
        <p:txBody>
          <a:bodyPr vert="horz" lIns="91440" tIns="45720" rIns="91440" bIns="45720" rtlCol="0" anchor="ctr"/>
          <a:lstStyle>
            <a:lvl1pPr algn="r">
              <a:defRPr lang="en-US" sz="5400" dirty="0"/>
            </a:lvl1pPr>
          </a:lstStyle>
          <a:p>
            <a:endParaRPr lang="en-US" dirty="0"/>
          </a:p>
        </p:txBody>
      </p:sp>
      <p:sp>
        <p:nvSpPr>
          <p:cNvPr id="6" name="Slide Number Placeholder 5"/>
          <p:cNvSpPr>
            <a:spLocks noGrp="1"/>
          </p:cNvSpPr>
          <p:nvPr>
            <p:ph type="sldNum" sz="quarter" idx="12"/>
          </p:nvPr>
        </p:nvSpPr>
        <p:spPr>
          <a:xfrm rot="21420000">
            <a:off x="9851758" y="3832648"/>
            <a:ext cx="907186" cy="498470"/>
          </a:xfrm>
        </p:spPr>
        <p:txBody>
          <a:bodyPr/>
          <a:lstStyle>
            <a:lvl1pPr>
              <a:defRPr sz="2400">
                <a:solidFill>
                  <a:schemeClr val="tx1">
                    <a:lumMod val="75000"/>
                    <a:lumOff val="25000"/>
                  </a:schemeClr>
                </a:solidFill>
              </a:defRPr>
            </a:lvl1pPr>
          </a:lstStyle>
          <a:p>
            <a:fld id="{6D22F896-40B5-4ADD-8801-0D06FADFA095}" type="slidenum">
              <a:rPr lang="en-US" dirty="0"/>
              <a:pPr/>
              <a:t>‹#›</a:t>
            </a:fld>
            <a:endParaRPr lang="en-US" dirty="0"/>
          </a:p>
        </p:txBody>
      </p:sp>
      <p:sp>
        <p:nvSpPr>
          <p:cNvPr id="25" name="5-Point Star 24"/>
          <p:cNvSpPr/>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Obraz panoramiczny z podpisem">
    <p:spTree>
      <p:nvGrpSpPr>
        <p:cNvPr id="1" name=""/>
        <p:cNvGrpSpPr/>
        <p:nvPr/>
      </p:nvGrpSpPr>
      <p:grpSpPr>
        <a:xfrm>
          <a:off x="0" y="0"/>
          <a:ext cx="0" cy="0"/>
          <a:chOff x="0" y="0"/>
          <a:chExt cx="0" cy="0"/>
        </a:xfrm>
      </p:grpSpPr>
      <p:sp>
        <p:nvSpPr>
          <p:cNvPr id="2" name="Title 1"/>
          <p:cNvSpPr>
            <a:spLocks noGrp="1"/>
          </p:cNvSpPr>
          <p:nvPr>
            <p:ph type="title"/>
          </p:nvPr>
        </p:nvSpPr>
        <p:spPr>
          <a:xfrm>
            <a:off x="685800" y="4106333"/>
            <a:ext cx="10394708" cy="588846"/>
          </a:xfrm>
        </p:spPr>
        <p:txBody>
          <a:bodyPr anchor="b"/>
          <a:lstStyle>
            <a:lvl1pPr>
              <a:defRPr sz="3200"/>
            </a:lvl1pPr>
          </a:lstStyle>
          <a:p>
            <a:r>
              <a:rPr lang="pl-PL" smtClean="0"/>
              <a:t>Kliknij, aby edytować styl</a:t>
            </a:r>
            <a:endParaRPr lang="en-US" dirty="0"/>
          </a:p>
        </p:txBody>
      </p:sp>
      <p:sp>
        <p:nvSpPr>
          <p:cNvPr id="3" name="Picture Placeholder 2"/>
          <p:cNvSpPr>
            <a:spLocks noGrp="1" noChangeAspect="1"/>
          </p:cNvSpPr>
          <p:nvPr>
            <p:ph type="pic" idx="1"/>
          </p:nvPr>
        </p:nvSpPr>
        <p:spPr>
          <a:xfrm>
            <a:off x="685801" y="685799"/>
            <a:ext cx="10392513" cy="319490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l-PL" smtClean="0"/>
              <a:t>Kliknij ikonę, aby dodać obraz</a:t>
            </a:r>
            <a:endParaRPr lang="en-US" dirty="0"/>
          </a:p>
        </p:txBody>
      </p:sp>
      <p:sp>
        <p:nvSpPr>
          <p:cNvPr id="4" name="Text Placeholder 3"/>
          <p:cNvSpPr>
            <a:spLocks noGrp="1"/>
          </p:cNvSpPr>
          <p:nvPr>
            <p:ph type="body" sz="half" idx="2"/>
          </p:nvPr>
        </p:nvSpPr>
        <p:spPr>
          <a:xfrm>
            <a:off x="685780" y="4702923"/>
            <a:ext cx="10394728" cy="682472"/>
          </a:xfrm>
        </p:spPr>
        <p:txBody>
          <a:bodyPr anchor="t"/>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smtClean="0"/>
              <a:t>Kliknij, aby edytować style wzorca tekstu</a:t>
            </a:r>
          </a:p>
        </p:txBody>
      </p:sp>
      <p:sp>
        <p:nvSpPr>
          <p:cNvPr id="5" name="Date Placeholder 4"/>
          <p:cNvSpPr>
            <a:spLocks noGrp="1"/>
          </p:cNvSpPr>
          <p:nvPr>
            <p:ph type="dt" sz="half" idx="10"/>
          </p:nvPr>
        </p:nvSpPr>
        <p:spPr/>
        <p:txBody>
          <a:bodyPr/>
          <a:lstStyle/>
          <a:p>
            <a:fld id="{341D2AC3-6A0B-4169-B1EA-E3AE8B351BDD}" type="datetimeFigureOut">
              <a:rPr lang="en-US" dirty="0"/>
              <a:pPr/>
              <a:t>11/25/2020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ytuł i podpis">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6902" cy="3194903"/>
          </a:xfrm>
        </p:spPr>
        <p:txBody>
          <a:bodyPr anchor="ctr">
            <a:normAutofit/>
          </a:bodyPr>
          <a:lstStyle>
            <a:lvl1pPr algn="ctr">
              <a:defRPr sz="4800"/>
            </a:lvl1pPr>
          </a:lstStyle>
          <a:p>
            <a:r>
              <a:rPr lang="pl-PL" smtClean="0"/>
              <a:t>Kliknij, aby edytować styl</a:t>
            </a:r>
            <a:endParaRPr lang="en-US" dirty="0"/>
          </a:p>
        </p:txBody>
      </p:sp>
      <p:sp>
        <p:nvSpPr>
          <p:cNvPr id="4" name="Text Placeholder 3"/>
          <p:cNvSpPr>
            <a:spLocks noGrp="1"/>
          </p:cNvSpPr>
          <p:nvPr>
            <p:ph type="body" sz="half" idx="2"/>
          </p:nvPr>
        </p:nvSpPr>
        <p:spPr>
          <a:xfrm>
            <a:off x="685779" y="4106333"/>
            <a:ext cx="10394729" cy="1273606"/>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smtClean="0"/>
              <a:t>Kliknij, aby edytować style wzorca tekstu</a:t>
            </a:r>
          </a:p>
        </p:txBody>
      </p:sp>
      <p:sp>
        <p:nvSpPr>
          <p:cNvPr id="5" name="Date Placeholder 4"/>
          <p:cNvSpPr>
            <a:spLocks noGrp="1"/>
          </p:cNvSpPr>
          <p:nvPr>
            <p:ph type="dt" sz="half" idx="10"/>
          </p:nvPr>
        </p:nvSpPr>
        <p:spPr/>
        <p:txBody>
          <a:bodyPr/>
          <a:lstStyle/>
          <a:p>
            <a:fld id="{DD4B9363-8B87-41B7-9F8E-64519CBB8F34}" type="datetimeFigureOut">
              <a:rPr lang="en-US" dirty="0"/>
              <a:pPr/>
              <a:t>11/25/2020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Oferta z podpisem">
    <p:spTree>
      <p:nvGrpSpPr>
        <p:cNvPr id="1" name=""/>
        <p:cNvGrpSpPr/>
        <p:nvPr/>
      </p:nvGrpSpPr>
      <p:grpSpPr>
        <a:xfrm>
          <a:off x="0" y="0"/>
          <a:ext cx="0" cy="0"/>
          <a:chOff x="0" y="0"/>
          <a:chExt cx="0" cy="0"/>
        </a:xfrm>
      </p:grpSpPr>
      <p:sp>
        <p:nvSpPr>
          <p:cNvPr id="2" name="Title 1"/>
          <p:cNvSpPr>
            <a:spLocks noGrp="1"/>
          </p:cNvSpPr>
          <p:nvPr>
            <p:ph type="title"/>
          </p:nvPr>
        </p:nvSpPr>
        <p:spPr>
          <a:xfrm>
            <a:off x="1121732" y="685800"/>
            <a:ext cx="9525020" cy="2916704"/>
          </a:xfrm>
        </p:spPr>
        <p:txBody>
          <a:bodyPr anchor="ctr">
            <a:normAutofit/>
          </a:bodyPr>
          <a:lstStyle>
            <a:lvl1pPr algn="ctr">
              <a:defRPr sz="4800"/>
            </a:lvl1pPr>
          </a:lstStyle>
          <a:p>
            <a:r>
              <a:rPr lang="pl-PL" smtClean="0"/>
              <a:t>Kliknij, aby edytować styl</a:t>
            </a:r>
            <a:endParaRPr lang="en-US" dirty="0"/>
          </a:p>
        </p:txBody>
      </p:sp>
      <p:sp>
        <p:nvSpPr>
          <p:cNvPr id="12" name="Text Placeholder 3"/>
          <p:cNvSpPr>
            <a:spLocks noGrp="1"/>
          </p:cNvSpPr>
          <p:nvPr>
            <p:ph type="body" sz="half" idx="13"/>
          </p:nvPr>
        </p:nvSpPr>
        <p:spPr>
          <a:xfrm>
            <a:off x="1550264" y="3610032"/>
            <a:ext cx="8667956" cy="377768"/>
          </a:xfrm>
        </p:spPr>
        <p:txBody>
          <a:bodyPr anchor="t">
            <a:normAutofit/>
          </a:bodyPr>
          <a:lstStyle>
            <a:lvl1pPr marL="0" indent="0" algn="r">
              <a:buNone/>
              <a:defRPr sz="1400">
                <a:solidFill>
                  <a:schemeClr val="tx1">
                    <a:lumMod val="50000"/>
                    <a:lumOff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smtClean="0"/>
              <a:t>Kliknij, aby edytować style wzorca tekstu</a:t>
            </a:r>
          </a:p>
        </p:txBody>
      </p:sp>
      <p:sp>
        <p:nvSpPr>
          <p:cNvPr id="4" name="Text Placeholder 3"/>
          <p:cNvSpPr>
            <a:spLocks noGrp="1"/>
          </p:cNvSpPr>
          <p:nvPr>
            <p:ph type="body" sz="half" idx="2"/>
          </p:nvPr>
        </p:nvSpPr>
        <p:spPr>
          <a:xfrm>
            <a:off x="685801" y="4106334"/>
            <a:ext cx="10396882" cy="1268252"/>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smtClean="0"/>
              <a:t>Kliknij, aby edytować style wzorca tekstu</a:t>
            </a:r>
          </a:p>
        </p:txBody>
      </p:sp>
      <p:sp>
        <p:nvSpPr>
          <p:cNvPr id="5" name="Date Placeholder 4"/>
          <p:cNvSpPr>
            <a:spLocks noGrp="1"/>
          </p:cNvSpPr>
          <p:nvPr>
            <p:ph type="dt" sz="half" idx="10"/>
          </p:nvPr>
        </p:nvSpPr>
        <p:spPr/>
        <p:txBody>
          <a:bodyPr/>
          <a:lstStyle/>
          <a:p>
            <a:fld id="{EAEF5746-5284-4951-9F37-7AE924EDBCB7}" type="datetimeFigureOut">
              <a:rPr lang="en-US" dirty="0"/>
              <a:pPr/>
              <a:t>11/25/2020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pPr/>
              <a:t>‹#›</a:t>
            </a:fld>
            <a:endParaRPr lang="en-US" dirty="0"/>
          </a:p>
        </p:txBody>
      </p:sp>
      <p:sp>
        <p:nvSpPr>
          <p:cNvPr id="13" name="TextBox 12"/>
          <p:cNvSpPr txBox="1"/>
          <p:nvPr/>
        </p:nvSpPr>
        <p:spPr>
          <a:xfrm>
            <a:off x="685801" y="89262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473083" y="292282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Karta nazwy">
    <p:spTree>
      <p:nvGrpSpPr>
        <p:cNvPr id="1" name=""/>
        <p:cNvGrpSpPr/>
        <p:nvPr/>
      </p:nvGrpSpPr>
      <p:grpSpPr>
        <a:xfrm>
          <a:off x="0" y="0"/>
          <a:ext cx="0" cy="0"/>
          <a:chOff x="0" y="0"/>
          <a:chExt cx="0" cy="0"/>
        </a:xfrm>
      </p:grpSpPr>
      <p:sp>
        <p:nvSpPr>
          <p:cNvPr id="2" name="Title 1"/>
          <p:cNvSpPr>
            <a:spLocks noGrp="1"/>
          </p:cNvSpPr>
          <p:nvPr>
            <p:ph type="title"/>
          </p:nvPr>
        </p:nvSpPr>
        <p:spPr>
          <a:xfrm>
            <a:off x="685800" y="1723854"/>
            <a:ext cx="10394707" cy="2511835"/>
          </a:xfrm>
        </p:spPr>
        <p:txBody>
          <a:bodyPr anchor="b">
            <a:normAutofit/>
          </a:bodyPr>
          <a:lstStyle>
            <a:lvl1pPr algn="l">
              <a:defRPr sz="4800"/>
            </a:lvl1pPr>
          </a:lstStyle>
          <a:p>
            <a:r>
              <a:rPr lang="pl-PL" smtClean="0"/>
              <a:t>Kliknij, aby edytować styl</a:t>
            </a:r>
            <a:endParaRPr lang="en-US" dirty="0"/>
          </a:p>
        </p:txBody>
      </p:sp>
      <p:sp>
        <p:nvSpPr>
          <p:cNvPr id="4" name="Text Placeholder 3"/>
          <p:cNvSpPr>
            <a:spLocks noGrp="1"/>
          </p:cNvSpPr>
          <p:nvPr>
            <p:ph type="body" sz="half" idx="2"/>
          </p:nvPr>
        </p:nvSpPr>
        <p:spPr>
          <a:xfrm>
            <a:off x="685800" y="4247468"/>
            <a:ext cx="10394707" cy="1140644"/>
          </a:xfrm>
        </p:spPr>
        <p:txBody>
          <a:bodyPr anchor="t">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smtClean="0"/>
              <a:t>Kliknij, aby edytować style wzorca tekstu</a:t>
            </a:r>
          </a:p>
        </p:txBody>
      </p:sp>
      <p:sp>
        <p:nvSpPr>
          <p:cNvPr id="5" name="Date Placeholder 4"/>
          <p:cNvSpPr>
            <a:spLocks noGrp="1"/>
          </p:cNvSpPr>
          <p:nvPr>
            <p:ph type="dt" sz="half" idx="10"/>
          </p:nvPr>
        </p:nvSpPr>
        <p:spPr/>
        <p:txBody>
          <a:bodyPr/>
          <a:lstStyle/>
          <a:p>
            <a:fld id="{02398B29-7265-4A65-A2A4-6703C057B7C1}" type="datetimeFigureOut">
              <a:rPr lang="en-US" dirty="0"/>
              <a:pPr/>
              <a:t>11/25/2020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kolumna">
    <p:spTree>
      <p:nvGrpSpPr>
        <p:cNvPr id="1" name=""/>
        <p:cNvGrpSpPr/>
        <p:nvPr/>
      </p:nvGrpSpPr>
      <p:grpSpPr>
        <a:xfrm>
          <a:off x="0" y="0"/>
          <a:ext cx="0" cy="0"/>
          <a:chOff x="0" y="0"/>
          <a:chExt cx="0" cy="0"/>
        </a:xfrm>
      </p:grpSpPr>
      <p:sp>
        <p:nvSpPr>
          <p:cNvPr id="15" name="Title 1"/>
          <p:cNvSpPr>
            <a:spLocks noGrp="1"/>
          </p:cNvSpPr>
          <p:nvPr>
            <p:ph type="title"/>
          </p:nvPr>
        </p:nvSpPr>
        <p:spPr>
          <a:xfrm>
            <a:off x="685802" y="685800"/>
            <a:ext cx="10394706" cy="1151965"/>
          </a:xfrm>
        </p:spPr>
        <p:txBody>
          <a:bodyPr/>
          <a:lstStyle>
            <a:lvl1pPr algn="ctr">
              <a:defRPr/>
            </a:lvl1pPr>
          </a:lstStyle>
          <a:p>
            <a:r>
              <a:rPr lang="pl-PL" smtClean="0"/>
              <a:t>Kliknij, aby edytować styl</a:t>
            </a:r>
            <a:endParaRPr lang="en-US" dirty="0"/>
          </a:p>
        </p:txBody>
      </p:sp>
      <p:sp>
        <p:nvSpPr>
          <p:cNvPr id="7" name="Text Placeholder 2"/>
          <p:cNvSpPr>
            <a:spLocks noGrp="1"/>
          </p:cNvSpPr>
          <p:nvPr>
            <p:ph type="body" idx="1"/>
          </p:nvPr>
        </p:nvSpPr>
        <p:spPr>
          <a:xfrm>
            <a:off x="68580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8" name="Text Placeholder 3"/>
          <p:cNvSpPr>
            <a:spLocks noGrp="1"/>
          </p:cNvSpPr>
          <p:nvPr>
            <p:ph type="body" sz="half" idx="15"/>
          </p:nvPr>
        </p:nvSpPr>
        <p:spPr>
          <a:xfrm>
            <a:off x="685802"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9" name="Text Placeholder 4"/>
          <p:cNvSpPr>
            <a:spLocks noGrp="1"/>
          </p:cNvSpPr>
          <p:nvPr>
            <p:ph type="body" sz="quarter" idx="3"/>
          </p:nvPr>
        </p:nvSpPr>
        <p:spPr>
          <a:xfrm>
            <a:off x="423462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10" name="Text Placeholder 3"/>
          <p:cNvSpPr>
            <a:spLocks noGrp="1"/>
          </p:cNvSpPr>
          <p:nvPr>
            <p:ph type="body" sz="half" idx="16"/>
          </p:nvPr>
        </p:nvSpPr>
        <p:spPr>
          <a:xfrm>
            <a:off x="4234621"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11" name="Text Placeholder 4"/>
          <p:cNvSpPr>
            <a:spLocks noGrp="1"/>
          </p:cNvSpPr>
          <p:nvPr>
            <p:ph type="body" sz="quarter" idx="13"/>
          </p:nvPr>
        </p:nvSpPr>
        <p:spPr>
          <a:xfrm>
            <a:off x="7770380"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12" name="Text Placeholder 3"/>
          <p:cNvSpPr>
            <a:spLocks noGrp="1"/>
          </p:cNvSpPr>
          <p:nvPr>
            <p:ph type="body" sz="half" idx="17"/>
          </p:nvPr>
        </p:nvSpPr>
        <p:spPr>
          <a:xfrm>
            <a:off x="7770380"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3" name="Date Placeholder 2"/>
          <p:cNvSpPr>
            <a:spLocks noGrp="1"/>
          </p:cNvSpPr>
          <p:nvPr>
            <p:ph type="dt" sz="half" idx="10"/>
          </p:nvPr>
        </p:nvSpPr>
        <p:spPr/>
        <p:txBody>
          <a:bodyPr/>
          <a:lstStyle/>
          <a:p>
            <a:fld id="{28FBA082-94DF-4C4B-A041-6624924AB0A8}" type="datetimeFigureOut">
              <a:rPr lang="en-US" dirty="0"/>
              <a:pPr/>
              <a:t>11/25/2020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kolumna obrazu">
    <p:spTree>
      <p:nvGrpSpPr>
        <p:cNvPr id="1" name=""/>
        <p:cNvGrpSpPr/>
        <p:nvPr/>
      </p:nvGrpSpPr>
      <p:grpSpPr>
        <a:xfrm>
          <a:off x="0" y="0"/>
          <a:ext cx="0" cy="0"/>
          <a:chOff x="0" y="0"/>
          <a:chExt cx="0" cy="0"/>
        </a:xfrm>
      </p:grpSpPr>
      <p:sp>
        <p:nvSpPr>
          <p:cNvPr id="30" name="Title 1"/>
          <p:cNvSpPr>
            <a:spLocks noGrp="1"/>
          </p:cNvSpPr>
          <p:nvPr>
            <p:ph type="title"/>
          </p:nvPr>
        </p:nvSpPr>
        <p:spPr>
          <a:xfrm>
            <a:off x="685801" y="685800"/>
            <a:ext cx="10396882" cy="1151965"/>
          </a:xfrm>
        </p:spPr>
        <p:txBody>
          <a:bodyPr/>
          <a:lstStyle>
            <a:lvl1pPr algn="ctr">
              <a:defRPr/>
            </a:lvl1pPr>
          </a:lstStyle>
          <a:p>
            <a:r>
              <a:rPr lang="pl-PL" smtClean="0"/>
              <a:t>Kliknij, aby edytować styl</a:t>
            </a:r>
            <a:endParaRPr lang="en-US" dirty="0"/>
          </a:p>
        </p:txBody>
      </p:sp>
      <p:sp>
        <p:nvSpPr>
          <p:cNvPr id="19" name="Text Placeholder 2"/>
          <p:cNvSpPr>
            <a:spLocks noGrp="1"/>
          </p:cNvSpPr>
          <p:nvPr>
            <p:ph type="body" idx="1"/>
          </p:nvPr>
        </p:nvSpPr>
        <p:spPr>
          <a:xfrm>
            <a:off x="69184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20" name="Picture Placeholder 2"/>
          <p:cNvSpPr>
            <a:spLocks noGrp="1" noChangeAspect="1"/>
          </p:cNvSpPr>
          <p:nvPr>
            <p:ph type="pic" idx="15"/>
          </p:nvPr>
        </p:nvSpPr>
        <p:spPr>
          <a:xfrm>
            <a:off x="685780" y="2063395"/>
            <a:ext cx="3310128" cy="1536725"/>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l-PL" smtClean="0"/>
              <a:t>Kliknij ikonę, aby dodać obraz</a:t>
            </a:r>
            <a:endParaRPr lang="en-US" dirty="0"/>
          </a:p>
        </p:txBody>
      </p:sp>
      <p:sp>
        <p:nvSpPr>
          <p:cNvPr id="21" name="Text Placeholder 3"/>
          <p:cNvSpPr>
            <a:spLocks noGrp="1"/>
          </p:cNvSpPr>
          <p:nvPr>
            <p:ph type="body" sz="half" idx="18"/>
          </p:nvPr>
        </p:nvSpPr>
        <p:spPr>
          <a:xfrm>
            <a:off x="691840" y="4389287"/>
            <a:ext cx="3310128" cy="98529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22" name="Text Placeholder 4"/>
          <p:cNvSpPr>
            <a:spLocks noGrp="1"/>
          </p:cNvSpPr>
          <p:nvPr>
            <p:ph type="body" sz="quarter" idx="3"/>
          </p:nvPr>
        </p:nvSpPr>
        <p:spPr>
          <a:xfrm>
            <a:off x="423741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23" name="Picture Placeholder 2"/>
          <p:cNvSpPr>
            <a:spLocks noGrp="1" noChangeAspect="1"/>
          </p:cNvSpPr>
          <p:nvPr>
            <p:ph type="pic" idx="21"/>
          </p:nvPr>
        </p:nvSpPr>
        <p:spPr>
          <a:xfrm>
            <a:off x="4235999" y="2063395"/>
            <a:ext cx="3310128" cy="1535237"/>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l-PL" smtClean="0"/>
              <a:t>Kliknij ikonę, aby dodać obraz</a:t>
            </a:r>
            <a:endParaRPr lang="en-US" dirty="0"/>
          </a:p>
        </p:txBody>
      </p:sp>
      <p:sp>
        <p:nvSpPr>
          <p:cNvPr id="24" name="Text Placeholder 3"/>
          <p:cNvSpPr>
            <a:spLocks noGrp="1"/>
          </p:cNvSpPr>
          <p:nvPr>
            <p:ph type="body" sz="half" idx="19"/>
          </p:nvPr>
        </p:nvSpPr>
        <p:spPr>
          <a:xfrm>
            <a:off x="4235999" y="4389286"/>
            <a:ext cx="3310128" cy="98530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25" name="Text Placeholder 4"/>
          <p:cNvSpPr>
            <a:spLocks noGrp="1"/>
          </p:cNvSpPr>
          <p:nvPr>
            <p:ph type="body" sz="quarter" idx="13"/>
          </p:nvPr>
        </p:nvSpPr>
        <p:spPr>
          <a:xfrm>
            <a:off x="7768944"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26" name="Picture Placeholder 2"/>
          <p:cNvSpPr>
            <a:spLocks noGrp="1" noChangeAspect="1"/>
          </p:cNvSpPr>
          <p:nvPr>
            <p:ph type="pic" idx="22"/>
          </p:nvPr>
        </p:nvSpPr>
        <p:spPr>
          <a:xfrm>
            <a:off x="7768819" y="2063394"/>
            <a:ext cx="3310128" cy="1537196"/>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l-PL" smtClean="0"/>
              <a:t>Kliknij ikonę, aby dodać obraz</a:t>
            </a:r>
            <a:endParaRPr lang="en-US" dirty="0"/>
          </a:p>
        </p:txBody>
      </p:sp>
      <p:sp>
        <p:nvSpPr>
          <p:cNvPr id="27" name="Text Placeholder 3"/>
          <p:cNvSpPr>
            <a:spLocks noGrp="1"/>
          </p:cNvSpPr>
          <p:nvPr>
            <p:ph type="body" sz="half" idx="20"/>
          </p:nvPr>
        </p:nvSpPr>
        <p:spPr>
          <a:xfrm>
            <a:off x="7768819" y="4389284"/>
            <a:ext cx="3310128" cy="98530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3" name="Date Placeholder 2"/>
          <p:cNvSpPr>
            <a:spLocks noGrp="1"/>
          </p:cNvSpPr>
          <p:nvPr>
            <p:ph type="dt" sz="half" idx="10"/>
          </p:nvPr>
        </p:nvSpPr>
        <p:spPr/>
        <p:txBody>
          <a:bodyPr/>
          <a:lstStyle/>
          <a:p>
            <a:fld id="{B27686C4-3AB5-4E0C-86CA-FB108C350AA9}" type="datetimeFigureOut">
              <a:rPr lang="en-US" dirty="0"/>
              <a:pPr/>
              <a:t>11/25/2020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pl-PL" smtClean="0"/>
              <a:t>Kliknij, aby edytować styl</a:t>
            </a:r>
            <a:endParaRPr lang="en-US" dirty="0"/>
          </a:p>
        </p:txBody>
      </p:sp>
      <p:sp>
        <p:nvSpPr>
          <p:cNvPr id="11" name="Vertical Text Placeholder 2"/>
          <p:cNvSpPr>
            <a:spLocks noGrp="1"/>
          </p:cNvSpPr>
          <p:nvPr>
            <p:ph type="body" orient="vert" sz="quarter" idx="13"/>
          </p:nvPr>
        </p:nvSpPr>
        <p:spPr>
          <a:xfrm>
            <a:off x="685800" y="2063396"/>
            <a:ext cx="10394707" cy="3311190"/>
          </a:xfrm>
        </p:spPr>
        <p:txBody>
          <a:bodyPr vert="eaVert" ancho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Date Placeholder 3"/>
          <p:cNvSpPr>
            <a:spLocks noGrp="1"/>
          </p:cNvSpPr>
          <p:nvPr>
            <p:ph type="dt" sz="half" idx="10"/>
          </p:nvPr>
        </p:nvSpPr>
        <p:spPr/>
        <p:txBody>
          <a:bodyPr/>
          <a:lstStyle/>
          <a:p>
            <a:fld id="{49FF1211-4E0C-4AB3-B04F-585959BDAFE8}" type="datetimeFigureOut">
              <a:rPr lang="en-US" dirty="0"/>
              <a:pPr/>
              <a:t>11/25/2020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5862" y="685800"/>
            <a:ext cx="2264646" cy="4688785"/>
          </a:xfrm>
        </p:spPr>
        <p:txBody>
          <a:bodyPr vert="eaVert"/>
          <a:lstStyle>
            <a:lvl1pPr algn="l">
              <a:defRPr/>
            </a:lvl1pPr>
          </a:lstStyle>
          <a:p>
            <a:r>
              <a:rPr lang="pl-PL" smtClean="0"/>
              <a:t>Kliknij, aby edytować styl</a:t>
            </a:r>
            <a:endParaRPr lang="en-US" dirty="0"/>
          </a:p>
        </p:txBody>
      </p:sp>
      <p:sp>
        <p:nvSpPr>
          <p:cNvPr id="8" name="Vertical Text Placeholder 2"/>
          <p:cNvSpPr>
            <a:spLocks noGrp="1"/>
          </p:cNvSpPr>
          <p:nvPr>
            <p:ph type="body" orient="vert" sz="quarter" idx="13"/>
          </p:nvPr>
        </p:nvSpPr>
        <p:spPr>
          <a:xfrm>
            <a:off x="685800" y="685800"/>
            <a:ext cx="7904431" cy="4688785"/>
          </a:xfrm>
        </p:spPr>
        <p:txBody>
          <a:bodyPr vert="eaVert" ancho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Date Placeholder 3"/>
          <p:cNvSpPr>
            <a:spLocks noGrp="1"/>
          </p:cNvSpPr>
          <p:nvPr>
            <p:ph type="dt" sz="half" idx="10"/>
          </p:nvPr>
        </p:nvSpPr>
        <p:spPr/>
        <p:txBody>
          <a:bodyPr/>
          <a:lstStyle/>
          <a:p>
            <a:fld id="{28BDECAF-D3BE-4069-9C78-642ECCD01477}" type="datetimeFigureOut">
              <a:rPr lang="en-US" dirty="0"/>
              <a:pPr/>
              <a:t>11/25/2020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Kliknij, aby edytować styl</a:t>
            </a:r>
            <a:endParaRPr lang="en-US" dirty="0"/>
          </a:p>
        </p:txBody>
      </p:sp>
      <p:sp>
        <p:nvSpPr>
          <p:cNvPr id="12" name="Content Placeholder 2"/>
          <p:cNvSpPr>
            <a:spLocks noGrp="1"/>
          </p:cNvSpPr>
          <p:nvPr>
            <p:ph sz="quarter" idx="13"/>
          </p:nvPr>
        </p:nvSpPr>
        <p:spPr>
          <a:xfrm>
            <a:off x="685800" y="2063396"/>
            <a:ext cx="10394707" cy="3311189"/>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Date Placeholder 3"/>
          <p:cNvSpPr>
            <a:spLocks noGrp="1"/>
          </p:cNvSpPr>
          <p:nvPr>
            <p:ph type="dt" sz="half" idx="10"/>
          </p:nvPr>
        </p:nvSpPr>
        <p:spPr/>
        <p:txBody>
          <a:bodyPr/>
          <a:lstStyle/>
          <a:p>
            <a:fld id="{8EFBDC27-E420-4878-9EE6-7B9656D6442A}" type="datetimeFigureOut">
              <a:rPr lang="en-US" dirty="0"/>
              <a:pPr/>
              <a:t>11/25/2020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4707" cy="3193487"/>
          </a:xfrm>
        </p:spPr>
        <p:txBody>
          <a:bodyPr anchor="b">
            <a:normAutofit/>
          </a:bodyPr>
          <a:lstStyle>
            <a:lvl1pPr algn="l">
              <a:defRPr sz="5400"/>
            </a:lvl1pPr>
          </a:lstStyle>
          <a:p>
            <a:r>
              <a:rPr lang="pl-PL" smtClean="0"/>
              <a:t>Kliknij, aby edytować styl</a:t>
            </a:r>
            <a:endParaRPr lang="en-US" dirty="0"/>
          </a:p>
        </p:txBody>
      </p:sp>
      <p:sp>
        <p:nvSpPr>
          <p:cNvPr id="3" name="Text Placeholder 2"/>
          <p:cNvSpPr>
            <a:spLocks noGrp="1"/>
          </p:cNvSpPr>
          <p:nvPr>
            <p:ph type="body" idx="1"/>
          </p:nvPr>
        </p:nvSpPr>
        <p:spPr>
          <a:xfrm>
            <a:off x="685801" y="3742267"/>
            <a:ext cx="10394707" cy="1639614"/>
          </a:xfrm>
        </p:spPr>
        <p:txBody>
          <a:bodyPr anchor="t">
            <a:normAutofit/>
          </a:bodyPr>
          <a:lstStyle>
            <a:lvl1pPr marL="0" indent="0" algn="l">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smtClean="0"/>
              <a:t>Kliknij, aby edytować style wzorca tekstu</a:t>
            </a:r>
          </a:p>
        </p:txBody>
      </p:sp>
      <p:sp>
        <p:nvSpPr>
          <p:cNvPr id="4" name="Date Placeholder 3"/>
          <p:cNvSpPr>
            <a:spLocks noGrp="1"/>
          </p:cNvSpPr>
          <p:nvPr>
            <p:ph type="dt" sz="half" idx="10"/>
          </p:nvPr>
        </p:nvSpPr>
        <p:spPr/>
        <p:txBody>
          <a:bodyPr/>
          <a:lstStyle/>
          <a:p>
            <a:fld id="{0F7F47CF-67C9-420C-80A5-E2069FF0C2DF}" type="datetimeFigureOut">
              <a:rPr lang="en-US" dirty="0"/>
              <a:pPr/>
              <a:t>11/25/2020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6882" cy="1158140"/>
          </a:xfrm>
        </p:spPr>
        <p:txBody>
          <a:bodyPr/>
          <a:lstStyle/>
          <a:p>
            <a:r>
              <a:rPr lang="pl-PL" smtClean="0"/>
              <a:t>Kliknij, aby edytować styl</a:t>
            </a:r>
            <a:endParaRPr lang="en-US" dirty="0"/>
          </a:p>
        </p:txBody>
      </p:sp>
      <p:sp>
        <p:nvSpPr>
          <p:cNvPr id="12" name="Content Placeholder 2"/>
          <p:cNvSpPr>
            <a:spLocks noGrp="1"/>
          </p:cNvSpPr>
          <p:nvPr>
            <p:ph sz="quarter" idx="13"/>
          </p:nvPr>
        </p:nvSpPr>
        <p:spPr>
          <a:xfrm>
            <a:off x="685800" y="2063396"/>
            <a:ext cx="5088714" cy="3311189"/>
          </a:xfrm>
        </p:spPr>
        <p:txBody>
          <a:bodyPr ancho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13" name="Content Placeholder 3"/>
          <p:cNvSpPr>
            <a:spLocks noGrp="1"/>
          </p:cNvSpPr>
          <p:nvPr>
            <p:ph sz="quarter" idx="14"/>
          </p:nvPr>
        </p:nvSpPr>
        <p:spPr>
          <a:xfrm>
            <a:off x="5993971" y="2063396"/>
            <a:ext cx="5086538" cy="3311189"/>
          </a:xfrm>
        </p:spPr>
        <p:txBody>
          <a:bodyPr ancho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5" name="Date Placeholder 4"/>
          <p:cNvSpPr>
            <a:spLocks noGrp="1"/>
          </p:cNvSpPr>
          <p:nvPr>
            <p:ph type="dt" sz="half" idx="10"/>
          </p:nvPr>
        </p:nvSpPr>
        <p:spPr/>
        <p:txBody>
          <a:bodyPr/>
          <a:lstStyle/>
          <a:p>
            <a:fld id="{AE22DC73-F065-42F5-A9F2-D90B2E42A0B3}" type="datetimeFigureOut">
              <a:rPr lang="en-US" dirty="0"/>
              <a:pPr/>
              <a:t>11/25/2020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4707" cy="1158140"/>
          </a:xfrm>
        </p:spPr>
        <p:txBody>
          <a:bodyPr/>
          <a:lstStyle/>
          <a:p>
            <a:r>
              <a:rPr lang="pl-PL" smtClean="0"/>
              <a:t>Kliknij, aby edytować styl</a:t>
            </a:r>
            <a:endParaRPr lang="en-US" dirty="0"/>
          </a:p>
        </p:txBody>
      </p:sp>
      <p:sp>
        <p:nvSpPr>
          <p:cNvPr id="3" name="Text Placeholder 2"/>
          <p:cNvSpPr>
            <a:spLocks noGrp="1"/>
          </p:cNvSpPr>
          <p:nvPr>
            <p:ph type="body" idx="1"/>
          </p:nvPr>
        </p:nvSpPr>
        <p:spPr>
          <a:xfrm>
            <a:off x="918356" y="2063396"/>
            <a:ext cx="4856158"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12" name="Content Placeholder 3"/>
          <p:cNvSpPr>
            <a:spLocks noGrp="1"/>
          </p:cNvSpPr>
          <p:nvPr>
            <p:ph sz="quarter" idx="13"/>
          </p:nvPr>
        </p:nvSpPr>
        <p:spPr>
          <a:xfrm>
            <a:off x="685802" y="2861733"/>
            <a:ext cx="5088712" cy="2512852"/>
          </a:xfrm>
        </p:spPr>
        <p:txBody>
          <a:bodyPr ancho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5" name="Text Placeholder 4"/>
          <p:cNvSpPr>
            <a:spLocks noGrp="1"/>
          </p:cNvSpPr>
          <p:nvPr>
            <p:ph type="body" sz="quarter" idx="3"/>
          </p:nvPr>
        </p:nvSpPr>
        <p:spPr>
          <a:xfrm>
            <a:off x="6218191" y="2063396"/>
            <a:ext cx="4864491"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13" name="Content Placeholder 5"/>
          <p:cNvSpPr>
            <a:spLocks noGrp="1"/>
          </p:cNvSpPr>
          <p:nvPr>
            <p:ph sz="quarter" idx="14"/>
          </p:nvPr>
        </p:nvSpPr>
        <p:spPr>
          <a:xfrm>
            <a:off x="5993969" y="2861733"/>
            <a:ext cx="5088713" cy="2512852"/>
          </a:xfrm>
        </p:spPr>
        <p:txBody>
          <a:bodyPr ancho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7" name="Date Placeholder 6"/>
          <p:cNvSpPr>
            <a:spLocks noGrp="1"/>
          </p:cNvSpPr>
          <p:nvPr>
            <p:ph type="dt" sz="half" idx="10"/>
          </p:nvPr>
        </p:nvSpPr>
        <p:spPr/>
        <p:txBody>
          <a:bodyPr/>
          <a:lstStyle/>
          <a:p>
            <a:fld id="{76BEA702-9B29-41CC-9BCC-3DF8A0D379FE}" type="datetimeFigureOut">
              <a:rPr lang="en-US" dirty="0"/>
              <a:pPr/>
              <a:t>11/25/2020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Kliknij, aby edytować styl</a:t>
            </a:r>
            <a:endParaRPr lang="en-US" dirty="0"/>
          </a:p>
        </p:txBody>
      </p:sp>
      <p:sp>
        <p:nvSpPr>
          <p:cNvPr id="3" name="Date Placeholder 2"/>
          <p:cNvSpPr>
            <a:spLocks noGrp="1"/>
          </p:cNvSpPr>
          <p:nvPr>
            <p:ph type="dt" sz="half" idx="10"/>
          </p:nvPr>
        </p:nvSpPr>
        <p:spPr/>
        <p:txBody>
          <a:bodyPr/>
          <a:lstStyle/>
          <a:p>
            <a:fld id="{097649AC-CB8F-4FF1-9A34-5861C74DD0A7}" type="datetimeFigureOut">
              <a:rPr lang="en-US" dirty="0"/>
              <a:pPr/>
              <a:t>11/25/2020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C5CECA-2D3A-4680-9B49-752200DE467C}" type="datetimeFigureOut">
              <a:rPr lang="en-US" dirty="0"/>
              <a:pPr/>
              <a:t>11/25/2020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itle 1"/>
          <p:cNvSpPr>
            <a:spLocks noGrp="1"/>
          </p:cNvSpPr>
          <p:nvPr>
            <p:ph type="title"/>
          </p:nvPr>
        </p:nvSpPr>
        <p:spPr>
          <a:xfrm>
            <a:off x="693643" y="685800"/>
            <a:ext cx="4126860" cy="2023252"/>
          </a:xfrm>
        </p:spPr>
        <p:txBody>
          <a:bodyPr anchor="b">
            <a:normAutofit/>
          </a:bodyPr>
          <a:lstStyle>
            <a:lvl1pPr algn="ctr">
              <a:defRPr sz="3600"/>
            </a:lvl1pPr>
          </a:lstStyle>
          <a:p>
            <a:r>
              <a:rPr lang="pl-PL" smtClean="0"/>
              <a:t>Kliknij, aby edytować styl</a:t>
            </a:r>
            <a:endParaRPr lang="en-US" dirty="0"/>
          </a:p>
        </p:txBody>
      </p:sp>
      <p:sp>
        <p:nvSpPr>
          <p:cNvPr id="10" name="Content Placeholder 2"/>
          <p:cNvSpPr>
            <a:spLocks noGrp="1"/>
          </p:cNvSpPr>
          <p:nvPr>
            <p:ph sz="quarter" idx="13"/>
          </p:nvPr>
        </p:nvSpPr>
        <p:spPr>
          <a:xfrm>
            <a:off x="5046132" y="685800"/>
            <a:ext cx="6034375" cy="4688785"/>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Text Placeholder 3"/>
          <p:cNvSpPr>
            <a:spLocks noGrp="1"/>
          </p:cNvSpPr>
          <p:nvPr>
            <p:ph type="body" sz="half" idx="2"/>
          </p:nvPr>
        </p:nvSpPr>
        <p:spPr>
          <a:xfrm>
            <a:off x="693642" y="2709052"/>
            <a:ext cx="4126861" cy="2665533"/>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smtClean="0"/>
              <a:t>Kliknij, aby edytować style wzorca tekstu</a:t>
            </a:r>
          </a:p>
        </p:txBody>
      </p:sp>
      <p:sp>
        <p:nvSpPr>
          <p:cNvPr id="5" name="Date Placeholder 4"/>
          <p:cNvSpPr>
            <a:spLocks noGrp="1"/>
          </p:cNvSpPr>
          <p:nvPr>
            <p:ph type="dt" sz="half" idx="10"/>
          </p:nvPr>
        </p:nvSpPr>
        <p:spPr/>
        <p:txBody>
          <a:bodyPr/>
          <a:lstStyle/>
          <a:p>
            <a:fld id="{50C3BFE2-83B7-4B0A-B9D3-AB28331082B3}" type="datetimeFigureOut">
              <a:rPr lang="en-US" dirty="0"/>
              <a:pPr/>
              <a:t>11/25/2020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6345302" cy="2023252"/>
          </a:xfrm>
        </p:spPr>
        <p:txBody>
          <a:bodyPr anchor="b">
            <a:normAutofit/>
          </a:bodyPr>
          <a:lstStyle>
            <a:lvl1pPr algn="ctr">
              <a:defRPr sz="3600"/>
            </a:lvl1pPr>
          </a:lstStyle>
          <a:p>
            <a:r>
              <a:rPr lang="pl-PL" smtClean="0"/>
              <a:t>Kliknij, aby edytować styl</a:t>
            </a:r>
            <a:endParaRPr lang="en-US" dirty="0"/>
          </a:p>
        </p:txBody>
      </p:sp>
      <p:sp>
        <p:nvSpPr>
          <p:cNvPr id="3" name="Picture Placeholder 2"/>
          <p:cNvSpPr>
            <a:spLocks noGrp="1" noChangeAspect="1"/>
          </p:cNvSpPr>
          <p:nvPr>
            <p:ph type="pic" idx="1"/>
          </p:nvPr>
        </p:nvSpPr>
        <p:spPr>
          <a:xfrm>
            <a:off x="7482362" y="0"/>
            <a:ext cx="3598146" cy="507153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l-PL" smtClean="0"/>
              <a:t>Kliknij ikonę, aby dodać obraz</a:t>
            </a:r>
            <a:endParaRPr lang="en-US" dirty="0"/>
          </a:p>
        </p:txBody>
      </p:sp>
      <p:sp>
        <p:nvSpPr>
          <p:cNvPr id="4" name="Text Placeholder 3"/>
          <p:cNvSpPr>
            <a:spLocks noGrp="1"/>
          </p:cNvSpPr>
          <p:nvPr>
            <p:ph type="body" sz="half" idx="2"/>
          </p:nvPr>
        </p:nvSpPr>
        <p:spPr>
          <a:xfrm>
            <a:off x="685801" y="2709052"/>
            <a:ext cx="6345301" cy="2362481"/>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smtClean="0"/>
              <a:t>Kliknij, aby edytować style wzorca tekstu</a:t>
            </a:r>
          </a:p>
        </p:txBody>
      </p:sp>
      <p:sp>
        <p:nvSpPr>
          <p:cNvPr id="5" name="Date Placeholder 4"/>
          <p:cNvSpPr>
            <a:spLocks noGrp="1"/>
          </p:cNvSpPr>
          <p:nvPr>
            <p:ph type="dt" sz="half" idx="10"/>
          </p:nvPr>
        </p:nvSpPr>
        <p:spPr/>
        <p:txBody>
          <a:bodyPr/>
          <a:lstStyle/>
          <a:p>
            <a:fld id="{12EF78E3-FDA3-4D28-AAA2-0B81F349A39D}" type="datetimeFigureOut">
              <a:rPr lang="en-US" dirty="0"/>
              <a:pPr/>
              <a:t>11/25/2020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19">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grpSp>
        <p:nvGrpSpPr>
          <p:cNvPr id="10" name="Group 9"/>
          <p:cNvGrpSpPr/>
          <p:nvPr/>
        </p:nvGrpSpPr>
        <p:grpSpPr>
          <a:xfrm>
            <a:off x="-25397" y="0"/>
            <a:ext cx="12005350" cy="6644081"/>
            <a:chOff x="-25397" y="0"/>
            <a:chExt cx="12005350" cy="6644081"/>
          </a:xfrm>
        </p:grpSpPr>
        <p:sp useBgFill="1">
          <p:nvSpPr>
            <p:cNvPr id="11" name="Rectangle 10"/>
            <p:cNvSpPr/>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13" name="Rectangle 12"/>
            <p:cNvSpPr/>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85801" y="685800"/>
            <a:ext cx="10396882" cy="1151965"/>
          </a:xfrm>
          <a:prstGeom prst="rect">
            <a:avLst/>
          </a:prstGeom>
        </p:spPr>
        <p:txBody>
          <a:bodyPr vert="horz" lIns="91440" tIns="45720" rIns="91440" bIns="45720" rtlCol="0" anchor="ctr">
            <a:normAutofit/>
          </a:bodyPr>
          <a:lstStyle/>
          <a:p>
            <a:r>
              <a:rPr lang="pl-PL" smtClean="0"/>
              <a:t>Kliknij, aby edytować styl</a:t>
            </a:r>
            <a:endParaRPr lang="en-US" dirty="0"/>
          </a:p>
        </p:txBody>
      </p:sp>
      <p:sp>
        <p:nvSpPr>
          <p:cNvPr id="3" name="Text Placeholder 2"/>
          <p:cNvSpPr>
            <a:spLocks noGrp="1"/>
          </p:cNvSpPr>
          <p:nvPr>
            <p:ph type="body" idx="1"/>
          </p:nvPr>
        </p:nvSpPr>
        <p:spPr>
          <a:xfrm>
            <a:off x="685800" y="2063396"/>
            <a:ext cx="10396883" cy="3311189"/>
          </a:xfrm>
          <a:prstGeom prst="rect">
            <a:avLst/>
          </a:prstGeom>
        </p:spPr>
        <p:txBody>
          <a:bodyPr vert="horz" lIns="91440" tIns="45720" rIns="91440" bIns="45720" rtlCol="0" anchor="ctr">
            <a:normAutofit/>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Date Placeholder 3"/>
          <p:cNvSpPr>
            <a:spLocks noGrp="1"/>
          </p:cNvSpPr>
          <p:nvPr>
            <p:ph type="dt" sz="half" idx="2"/>
          </p:nvPr>
        </p:nvSpPr>
        <p:spPr>
          <a:xfrm>
            <a:off x="7298083" y="5757334"/>
            <a:ext cx="3784600" cy="498470"/>
          </a:xfrm>
          <a:prstGeom prst="rect">
            <a:avLst/>
          </a:prstGeom>
        </p:spPr>
        <p:txBody>
          <a:bodyPr vert="horz" lIns="91440" tIns="45720" rIns="91440" bIns="45720" rtlCol="0" anchor="ctr"/>
          <a:lstStyle>
            <a:lvl1pPr algn="r">
              <a:defRPr sz="3200" cap="all" baseline="0">
                <a:solidFill>
                  <a:schemeClr val="accent1">
                    <a:lumMod val="50000"/>
                  </a:schemeClr>
                </a:solidFill>
              </a:defRPr>
            </a:lvl1pPr>
          </a:lstStyle>
          <a:p>
            <a:fld id="{C35BB1C6-BF8F-4481-8AB2-603A1C8A906A}" type="datetimeFigureOut">
              <a:rPr lang="en-US" dirty="0"/>
              <a:pPr/>
              <a:t>11/25/2020</a:t>
            </a:fld>
            <a:endParaRPr lang="en-US" dirty="0"/>
          </a:p>
        </p:txBody>
      </p:sp>
      <p:sp>
        <p:nvSpPr>
          <p:cNvPr id="5" name="Footer Placeholder 4"/>
          <p:cNvSpPr>
            <a:spLocks noGrp="1"/>
          </p:cNvSpPr>
          <p:nvPr>
            <p:ph type="ftr" sz="quarter" idx="3"/>
          </p:nvPr>
        </p:nvSpPr>
        <p:spPr>
          <a:xfrm>
            <a:off x="685801" y="5757334"/>
            <a:ext cx="5499719" cy="498470"/>
          </a:xfrm>
          <a:prstGeom prst="rect">
            <a:avLst/>
          </a:prstGeom>
        </p:spPr>
        <p:txBody>
          <a:bodyPr vert="horz" lIns="91440" tIns="45720" rIns="91440" bIns="45720" rtlCol="0" anchor="ctr"/>
          <a:lstStyle>
            <a:lvl1pPr algn="l">
              <a:defRPr sz="3200" cap="all" baseline="0">
                <a:solidFill>
                  <a:schemeClr val="accent1">
                    <a:lumMod val="50000"/>
                  </a:schemeClr>
                </a:solidFill>
              </a:defRPr>
            </a:lvl1pPr>
          </a:lstStyle>
          <a:p>
            <a:endParaRPr lang="en-US" dirty="0"/>
          </a:p>
        </p:txBody>
      </p:sp>
      <p:sp>
        <p:nvSpPr>
          <p:cNvPr id="6" name="Slide Number Placeholder 5"/>
          <p:cNvSpPr>
            <a:spLocks noGrp="1"/>
          </p:cNvSpPr>
          <p:nvPr>
            <p:ph type="sldNum" sz="quarter" idx="4"/>
          </p:nvPr>
        </p:nvSpPr>
        <p:spPr>
          <a:xfrm>
            <a:off x="6287121" y="5757334"/>
            <a:ext cx="907186" cy="498470"/>
          </a:xfrm>
          <a:prstGeom prst="rect">
            <a:avLst/>
          </a:prstGeom>
        </p:spPr>
        <p:txBody>
          <a:bodyPr vert="horz" lIns="91440" tIns="45720" rIns="91440" bIns="45720" rtlCol="0" anchor="ctr"/>
          <a:lstStyle>
            <a:lvl1pPr algn="ctr">
              <a:defRPr sz="3200" cap="all" baseline="0">
                <a:solidFill>
                  <a:schemeClr val="accent1">
                    <a:lumMod val="50000"/>
                  </a:schemeClr>
                </a:solidFill>
              </a:defRPr>
            </a:lvl1pPr>
          </a:lstStyle>
          <a:p>
            <a:fld id="{6D22F896-40B5-4ADD-8801-0D06FADFA09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sldNum="0" hdr="0" ftr="0" dt="0"/>
  <p:txStyles>
    <p:titleStyle>
      <a:lvl1pPr algn="l" defTabSz="914400" rtl="0" eaLnBrk="1" latinLnBrk="0" hangingPunct="1">
        <a:lnSpc>
          <a:spcPct val="90000"/>
        </a:lnSpc>
        <a:spcBef>
          <a:spcPct val="0"/>
        </a:spcBef>
        <a:buNone/>
        <a:defRPr sz="5400" kern="1200" cap="all" baseline="0">
          <a:solidFill>
            <a:schemeClr val="accent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pl.wikipedia.org/wiki/Wirnik" TargetMode="External"/><Relationship Id="rId2" Type="http://schemas.openxmlformats.org/officeDocument/2006/relationships/hyperlink" Target="https://pl.wikipedia.org/wiki/Klawiatura_komputerowa" TargetMode="External"/><Relationship Id="rId1" Type="http://schemas.openxmlformats.org/officeDocument/2006/relationships/slideLayout" Target="../slideLayouts/slideLayout2.xml"/><Relationship Id="rId4" Type="http://schemas.openxmlformats.org/officeDocument/2006/relationships/hyperlink" Target="https://pl.wikipedia.org/wiki/J%C4%99zyk_niemiecki"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8" Type="http://schemas.openxmlformats.org/officeDocument/2006/relationships/hyperlink" Target="https://pl.wikipedia.org/wiki/Stanis%C5%82aw_Zaczyk" TargetMode="External"/><Relationship Id="rId13" Type="http://schemas.openxmlformats.org/officeDocument/2006/relationships/hyperlink" Target="https://pl.wikipedia.org/wiki/Tadeusz_Szaniecki" TargetMode="External"/><Relationship Id="rId3" Type="http://schemas.openxmlformats.org/officeDocument/2006/relationships/hyperlink" Target="https://pl.wikipedia.org/wiki/Piotr_Fronczewski" TargetMode="External"/><Relationship Id="rId7" Type="http://schemas.openxmlformats.org/officeDocument/2006/relationships/hyperlink" Target="https://pl.wikipedia.org/wiki/Tadeusz_Pluci%C5%84ski" TargetMode="External"/><Relationship Id="rId12" Type="http://schemas.openxmlformats.org/officeDocument/2006/relationships/hyperlink" Target="https://pl.wikipedia.org/wiki/Stanis%C5%82aw_Mikulski" TargetMode="External"/><Relationship Id="rId2" Type="http://schemas.openxmlformats.org/officeDocument/2006/relationships/hyperlink" Target="https://pl.wikipedia.org/wiki/Tadeusz_Borowski_(aktor)" TargetMode="External"/><Relationship Id="rId1" Type="http://schemas.openxmlformats.org/officeDocument/2006/relationships/slideLayout" Target="../slideLayouts/slideLayout2.xml"/><Relationship Id="rId6" Type="http://schemas.openxmlformats.org/officeDocument/2006/relationships/hyperlink" Target="https://pl.wikipedia.org/wiki/Zygmunt_K%C4%99stowicz" TargetMode="External"/><Relationship Id="rId11" Type="http://schemas.openxmlformats.org/officeDocument/2006/relationships/hyperlink" Target="https://pl.wikipedia.org/wiki/Andrzej_Szczepkowski" TargetMode="External"/><Relationship Id="rId5" Type="http://schemas.openxmlformats.org/officeDocument/2006/relationships/hyperlink" Target="https://pl.wikipedia.org/wiki/Janusz_Zakrze%C5%84ski" TargetMode="External"/><Relationship Id="rId10" Type="http://schemas.openxmlformats.org/officeDocument/2006/relationships/hyperlink" Target="https://pl.wikipedia.org/wiki/Jan_Machulski" TargetMode="External"/><Relationship Id="rId4" Type="http://schemas.openxmlformats.org/officeDocument/2006/relationships/hyperlink" Target="https://pl.wikipedia.org/wiki/Piotr_Garlicki" TargetMode="External"/><Relationship Id="rId9" Type="http://schemas.openxmlformats.org/officeDocument/2006/relationships/hyperlink" Target="https://pl.wikipedia.org/wiki/Emil_Karewicz" TargetMode="Externa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hyperlink" Target="https://pl.wikipedia.org/wiki/Maszyna_Turinga" TargetMode="Externa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p:txBody>
          <a:bodyPr>
            <a:normAutofit fontScale="90000"/>
          </a:bodyPr>
          <a:lstStyle/>
          <a:p>
            <a:r>
              <a:rPr lang="pl-PL" dirty="0" smtClean="0"/>
              <a:t>WKŁAD POLAKÓW w ZŁAMANIE SZYFRU ENIGMY</a:t>
            </a:r>
            <a:endParaRPr lang="pl-PL" dirty="0"/>
          </a:p>
        </p:txBody>
      </p:sp>
      <p:sp>
        <p:nvSpPr>
          <p:cNvPr id="3" name="Podtytuł 2"/>
          <p:cNvSpPr>
            <a:spLocks noGrp="1"/>
          </p:cNvSpPr>
          <p:nvPr>
            <p:ph type="subTitle" idx="1"/>
          </p:nvPr>
        </p:nvSpPr>
        <p:spPr/>
        <p:txBody>
          <a:bodyPr/>
          <a:lstStyle/>
          <a:p>
            <a:r>
              <a:rPr lang="pl-PL" dirty="0" smtClean="0"/>
              <a:t>NOC NAUKOWCÓW  - PWSZ –Tarnów –listopad - 2020 </a:t>
            </a:r>
            <a:endParaRPr lang="pl-PL" dirty="0"/>
          </a:p>
        </p:txBody>
      </p:sp>
    </p:spTree>
    <p:extLst>
      <p:ext uri="{BB962C8B-B14F-4D97-AF65-F5344CB8AC3E}">
        <p14:creationId xmlns:p14="http://schemas.microsoft.com/office/powerpoint/2010/main" xmlns="" val="11232703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Edward Tutaj\Desktop\EnIgMa\John Travolta.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310759" y="315310"/>
            <a:ext cx="4981904" cy="633949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62751531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sp>
        <p:nvSpPr>
          <p:cNvPr id="3" name="Symbol zastępczy zawartości 2"/>
          <p:cNvSpPr>
            <a:spLocks noGrp="1"/>
          </p:cNvSpPr>
          <p:nvPr>
            <p:ph sz="quarter" idx="13"/>
          </p:nvPr>
        </p:nvSpPr>
        <p:spPr/>
        <p:txBody>
          <a:bodyPr/>
          <a:lstStyle/>
          <a:p>
            <a:endParaRPr lang="pl-PL"/>
          </a:p>
        </p:txBody>
      </p:sp>
    </p:spTree>
    <p:extLst>
      <p:ext uri="{BB962C8B-B14F-4D97-AF65-F5344CB8AC3E}">
        <p14:creationId xmlns:p14="http://schemas.microsoft.com/office/powerpoint/2010/main" xmlns="" val="31431143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Edward Tutaj\Desktop\EnIgMa\JT łysy.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247698" y="0"/>
            <a:ext cx="5454868" cy="5707117"/>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663555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Edward Tutaj\Desktop\EnIgMa\JTwytatuowany.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396359" y="0"/>
            <a:ext cx="6810702" cy="608548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5944968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Edward Tutaj\Desktop\EnIgMa\John Travolta.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247697" y="0"/>
            <a:ext cx="5076496" cy="6858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2068992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                   Szyfr Cezara </a:t>
            </a:r>
            <a:endParaRPr lang="pl-PL"/>
          </a:p>
        </p:txBody>
      </p:sp>
      <p:sp>
        <p:nvSpPr>
          <p:cNvPr id="3" name="Symbol zastępczy zawartości 2"/>
          <p:cNvSpPr>
            <a:spLocks noGrp="1"/>
          </p:cNvSpPr>
          <p:nvPr>
            <p:ph sz="quarter" idx="13"/>
          </p:nvPr>
        </p:nvSpPr>
        <p:spPr>
          <a:xfrm>
            <a:off x="685800" y="1779374"/>
            <a:ext cx="10394707" cy="3595212"/>
          </a:xfrm>
        </p:spPr>
        <p:txBody>
          <a:bodyPr/>
          <a:lstStyle/>
          <a:p>
            <a:r>
              <a:rPr lang="pl-PL" smtClean="0">
                <a:latin typeface="Arial" panose="020B0604020202020204" pitchFamily="34" charset="0"/>
                <a:cs typeface="Arial" panose="020B0604020202020204" pitchFamily="34" charset="0"/>
              </a:rPr>
              <a:t>Jedną z najprostszych metod  szyfrowania, tzw. </a:t>
            </a:r>
            <a:r>
              <a:rPr lang="pl-PL" smtClean="0">
                <a:solidFill>
                  <a:schemeClr val="accent1"/>
                </a:solidFill>
                <a:latin typeface="Arial" panose="020B0604020202020204" pitchFamily="34" charset="0"/>
                <a:cs typeface="Arial" panose="020B0604020202020204" pitchFamily="34" charset="0"/>
              </a:rPr>
              <a:t>szyfr przestawieniowy</a:t>
            </a:r>
            <a:r>
              <a:rPr lang="pl-PL" smtClean="0">
                <a:latin typeface="Arial" panose="020B0604020202020204" pitchFamily="34" charset="0"/>
                <a:cs typeface="Arial" panose="020B0604020202020204" pitchFamily="34" charset="0"/>
              </a:rPr>
              <a:t>, można opisać tak: Załóżmy, że posługujemy się alfabetem 24-literowym i ustalmy pewną permutację </a:t>
            </a:r>
            <a:r>
              <a:rPr lang="el-GR" smtClean="0">
                <a:solidFill>
                  <a:schemeClr val="accent1"/>
                </a:solidFill>
                <a:latin typeface="Arial" panose="020B0604020202020204" pitchFamily="34" charset="0"/>
                <a:cs typeface="Arial" panose="020B0604020202020204" pitchFamily="34" charset="0"/>
              </a:rPr>
              <a:t>σ</a:t>
            </a:r>
            <a:r>
              <a:rPr lang="pl-PL" smtClean="0">
                <a:latin typeface="Arial" panose="020B0604020202020204" pitchFamily="34" charset="0"/>
                <a:cs typeface="Arial" panose="020B0604020202020204" pitchFamily="34" charset="0"/>
              </a:rPr>
              <a:t> zbioru 24-elementowego, jakim jest alfabet. Wtedy każdej literze   odpowiada jakaś inna litera – literzE  </a:t>
            </a:r>
            <a:r>
              <a:rPr lang="pl-PL" smtClean="0">
                <a:solidFill>
                  <a:schemeClr val="accent1"/>
                </a:solidFill>
                <a:latin typeface="Arial" panose="020B0604020202020204" pitchFamily="34" charset="0"/>
                <a:cs typeface="Arial" panose="020B0604020202020204" pitchFamily="34" charset="0"/>
              </a:rPr>
              <a:t>„A” </a:t>
            </a:r>
            <a:r>
              <a:rPr lang="pl-PL" smtClean="0">
                <a:latin typeface="Arial" panose="020B0604020202020204" pitchFamily="34" charset="0"/>
                <a:cs typeface="Arial" panose="020B0604020202020204" pitchFamily="34" charset="0"/>
              </a:rPr>
              <a:t>litera </a:t>
            </a:r>
            <a:r>
              <a:rPr lang="pl-PL" smtClean="0">
                <a:solidFill>
                  <a:schemeClr val="accent1"/>
                </a:solidFill>
                <a:latin typeface="Arial" panose="020B0604020202020204" pitchFamily="34" charset="0"/>
                <a:cs typeface="Arial" panose="020B0604020202020204" pitchFamily="34" charset="0"/>
              </a:rPr>
              <a:t>„</a:t>
            </a:r>
            <a:r>
              <a:rPr lang="el-GR" smtClean="0">
                <a:solidFill>
                  <a:schemeClr val="accent1"/>
                </a:solidFill>
                <a:latin typeface="Arial" panose="020B0604020202020204" pitchFamily="34" charset="0"/>
                <a:cs typeface="Arial" panose="020B0604020202020204" pitchFamily="34" charset="0"/>
              </a:rPr>
              <a:t>σ</a:t>
            </a:r>
            <a:r>
              <a:rPr lang="pl-PL" smtClean="0">
                <a:solidFill>
                  <a:schemeClr val="accent1"/>
                </a:solidFill>
                <a:latin typeface="Arial" panose="020B0604020202020204" pitchFamily="34" charset="0"/>
                <a:cs typeface="Arial" panose="020B0604020202020204" pitchFamily="34" charset="0"/>
              </a:rPr>
              <a:t>(A)”, </a:t>
            </a:r>
            <a:r>
              <a:rPr lang="pl-PL" smtClean="0">
                <a:latin typeface="Arial" panose="020B0604020202020204" pitchFamily="34" charset="0"/>
                <a:cs typeface="Arial" panose="020B0604020202020204" pitchFamily="34" charset="0"/>
              </a:rPr>
              <a:t>literze </a:t>
            </a:r>
            <a:r>
              <a:rPr lang="pl-PL" smtClean="0">
                <a:solidFill>
                  <a:schemeClr val="accent1"/>
                </a:solidFill>
                <a:latin typeface="Arial" panose="020B0604020202020204" pitchFamily="34" charset="0"/>
                <a:cs typeface="Arial" panose="020B0604020202020204" pitchFamily="34" charset="0"/>
              </a:rPr>
              <a:t>„B” </a:t>
            </a:r>
            <a:r>
              <a:rPr lang="pl-PL" smtClean="0">
                <a:latin typeface="Arial" panose="020B0604020202020204" pitchFamily="34" charset="0"/>
                <a:cs typeface="Arial" panose="020B0604020202020204" pitchFamily="34" charset="0"/>
              </a:rPr>
              <a:t>litera </a:t>
            </a:r>
            <a:r>
              <a:rPr lang="pl-PL" smtClean="0">
                <a:solidFill>
                  <a:schemeClr val="accent1"/>
                </a:solidFill>
                <a:latin typeface="Arial" panose="020B0604020202020204" pitchFamily="34" charset="0"/>
                <a:cs typeface="Arial" panose="020B0604020202020204" pitchFamily="34" charset="0"/>
              </a:rPr>
              <a:t>„</a:t>
            </a:r>
            <a:r>
              <a:rPr lang="el-GR" smtClean="0">
                <a:solidFill>
                  <a:schemeClr val="accent1"/>
                </a:solidFill>
                <a:latin typeface="Arial" panose="020B0604020202020204" pitchFamily="34" charset="0"/>
                <a:cs typeface="Arial" panose="020B0604020202020204" pitchFamily="34" charset="0"/>
              </a:rPr>
              <a:t>σ</a:t>
            </a:r>
            <a:r>
              <a:rPr lang="pl-PL">
                <a:solidFill>
                  <a:schemeClr val="accent1"/>
                </a:solidFill>
                <a:latin typeface="Arial" panose="020B0604020202020204" pitchFamily="34" charset="0"/>
                <a:cs typeface="Arial" panose="020B0604020202020204" pitchFamily="34" charset="0"/>
              </a:rPr>
              <a:t>(A</a:t>
            </a:r>
            <a:r>
              <a:rPr lang="pl-PL" smtClean="0">
                <a:solidFill>
                  <a:schemeClr val="accent1"/>
                </a:solidFill>
                <a:latin typeface="Arial" panose="020B0604020202020204" pitchFamily="34" charset="0"/>
                <a:cs typeface="Arial" panose="020B0604020202020204" pitchFamily="34" charset="0"/>
              </a:rPr>
              <a:t>)” </a:t>
            </a:r>
            <a:r>
              <a:rPr lang="pl-PL" smtClean="0">
                <a:latin typeface="Arial" panose="020B0604020202020204" pitchFamily="34" charset="0"/>
                <a:cs typeface="Arial" panose="020B0604020202020204" pitchFamily="34" charset="0"/>
              </a:rPr>
              <a:t>etc. Zaś szyfrowanie polega na zastąpieniu liter w tekście jawnym przez ich odpowiedniki „via” permutacja.  </a:t>
            </a:r>
            <a:endParaRPr lang="pl-P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16473668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                              Szyfr Cezara</a:t>
            </a:r>
            <a:endParaRPr lang="pl-PL"/>
          </a:p>
        </p:txBody>
      </p:sp>
      <p:sp>
        <p:nvSpPr>
          <p:cNvPr id="3" name="Symbol zastępczy zawartości 2"/>
          <p:cNvSpPr>
            <a:spLocks noGrp="1"/>
          </p:cNvSpPr>
          <p:nvPr>
            <p:ph sz="quarter" idx="13"/>
          </p:nvPr>
        </p:nvSpPr>
        <p:spPr/>
        <p:txBody>
          <a:bodyPr/>
          <a:lstStyle/>
          <a:p>
            <a:r>
              <a:rPr lang="pl-PL" smtClean="0">
                <a:latin typeface="Arial" panose="020B0604020202020204" pitchFamily="34" charset="0"/>
                <a:cs typeface="Arial" panose="020B0604020202020204" pitchFamily="34" charset="0"/>
              </a:rPr>
              <a:t>Oczywiście i nadawca i odbiorca znają permutację </a:t>
            </a:r>
            <a:r>
              <a:rPr lang="el-GR" smtClean="0">
                <a:latin typeface="Arial" panose="020B0604020202020204" pitchFamily="34" charset="0"/>
                <a:cs typeface="Arial" panose="020B0604020202020204" pitchFamily="34" charset="0"/>
              </a:rPr>
              <a:t>σ</a:t>
            </a:r>
            <a:r>
              <a:rPr lang="pl-PL" smtClean="0">
                <a:latin typeface="Arial" panose="020B0604020202020204" pitchFamily="34" charset="0"/>
                <a:cs typeface="Arial" panose="020B0604020202020204" pitchFamily="34" charset="0"/>
              </a:rPr>
              <a:t>, Natomiast wobec </a:t>
            </a:r>
            <a:r>
              <a:rPr lang="pl-PL" smtClean="0">
                <a:solidFill>
                  <a:schemeClr val="accent1"/>
                </a:solidFill>
                <a:latin typeface="Arial" panose="020B0604020202020204" pitchFamily="34" charset="0"/>
                <a:cs typeface="Arial" panose="020B0604020202020204" pitchFamily="34" charset="0"/>
              </a:rPr>
              <a:t>ogromu liczby 24! </a:t>
            </a:r>
            <a:r>
              <a:rPr lang="pl-PL" smtClean="0">
                <a:latin typeface="Arial" panose="020B0604020202020204" pitchFamily="34" charset="0"/>
                <a:cs typeface="Arial" panose="020B0604020202020204" pitchFamily="34" charset="0"/>
              </a:rPr>
              <a:t>wszystkich permutacji, przypadkowe wykrycie jakie jest podstawienie </a:t>
            </a:r>
            <a:r>
              <a:rPr lang="el-GR" smtClean="0">
                <a:solidFill>
                  <a:schemeClr val="accent1"/>
                </a:solidFill>
                <a:latin typeface="Arial" panose="020B0604020202020204" pitchFamily="34" charset="0"/>
                <a:cs typeface="Arial" panose="020B0604020202020204" pitchFamily="34" charset="0"/>
              </a:rPr>
              <a:t>σ</a:t>
            </a:r>
            <a:r>
              <a:rPr lang="pl-PL">
                <a:latin typeface="Arial" panose="020B0604020202020204" pitchFamily="34" charset="0"/>
                <a:cs typeface="Arial" panose="020B0604020202020204" pitchFamily="34" charset="0"/>
              </a:rPr>
              <a:t> </a:t>
            </a:r>
            <a:r>
              <a:rPr lang="pl-PL" smtClean="0">
                <a:latin typeface="Arial" panose="020B0604020202020204" pitchFamily="34" charset="0"/>
                <a:cs typeface="Arial" panose="020B0604020202020204" pitchFamily="34" charset="0"/>
              </a:rPr>
              <a:t>jest praktycznie wykluczone.  Znany już w starożytności </a:t>
            </a:r>
            <a:r>
              <a:rPr lang="pl-PL" smtClean="0">
                <a:solidFill>
                  <a:schemeClr val="accent1"/>
                </a:solidFill>
                <a:latin typeface="Arial" panose="020B0604020202020204" pitchFamily="34" charset="0"/>
                <a:cs typeface="Arial" panose="020B0604020202020204" pitchFamily="34" charset="0"/>
              </a:rPr>
              <a:t>szyfr cezara </a:t>
            </a:r>
            <a:r>
              <a:rPr lang="pl-PL" smtClean="0">
                <a:latin typeface="Arial" panose="020B0604020202020204" pitchFamily="34" charset="0"/>
                <a:cs typeface="Arial" panose="020B0604020202020204" pitchFamily="34" charset="0"/>
              </a:rPr>
              <a:t>posługiwał się stosunkowo „prostą” permutacją – przesunięciem litery o ustaloną liczbę pozycji (np. a-d, B-e, C-f itd.).</a:t>
            </a:r>
          </a:p>
        </p:txBody>
      </p:sp>
    </p:spTree>
    <p:extLst>
      <p:ext uri="{BB962C8B-B14F-4D97-AF65-F5344CB8AC3E}">
        <p14:creationId xmlns:p14="http://schemas.microsoft.com/office/powerpoint/2010/main" xmlns="" val="33994007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Edward Tutaj\Desktop\EnIgMa\cezar2.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384608" y="-1"/>
            <a:ext cx="5265682" cy="647298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6964352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             Metoda częstościowa</a:t>
            </a:r>
            <a:endParaRPr lang="pl-PL"/>
          </a:p>
        </p:txBody>
      </p:sp>
      <p:sp>
        <p:nvSpPr>
          <p:cNvPr id="3" name="Symbol zastępczy zawartości 2"/>
          <p:cNvSpPr>
            <a:spLocks noGrp="1"/>
          </p:cNvSpPr>
          <p:nvPr>
            <p:ph sz="quarter" idx="13"/>
          </p:nvPr>
        </p:nvSpPr>
        <p:spPr/>
        <p:txBody>
          <a:bodyPr/>
          <a:lstStyle/>
          <a:p>
            <a:r>
              <a:rPr lang="pl-PL" smtClean="0">
                <a:latin typeface="Arial" panose="020B0604020202020204" pitchFamily="34" charset="0"/>
                <a:cs typeface="Arial" panose="020B0604020202020204" pitchFamily="34" charset="0"/>
              </a:rPr>
              <a:t>Szyfry przestawieniowe były stosowane ( w różnych wariantach) przez wieki  aż do pierwszych dziesięcioleci XX wieku. Wtedy jednak pojawiły się </a:t>
            </a:r>
            <a:r>
              <a:rPr lang="pl-PL" smtClean="0">
                <a:solidFill>
                  <a:schemeClr val="accent1"/>
                </a:solidFill>
                <a:latin typeface="Arial" panose="020B0604020202020204" pitchFamily="34" charset="0"/>
                <a:cs typeface="Arial" panose="020B0604020202020204" pitchFamily="34" charset="0"/>
              </a:rPr>
              <a:t>częstościowe metody dekryptażu</a:t>
            </a:r>
            <a:r>
              <a:rPr lang="pl-PL" smtClean="0">
                <a:latin typeface="Arial" panose="020B0604020202020204" pitchFamily="34" charset="0"/>
                <a:cs typeface="Arial" panose="020B0604020202020204" pitchFamily="34" charset="0"/>
              </a:rPr>
              <a:t>, które  odesłały szyfry przestawieniowe do lamusa. Metoda częstościowa  zasadza się na spostrzeżeniu, że każdy język ma swoistą częstość występowania poszczególnych liter.  Dysponując dostatecznie długim tekstem zaszyfrowanym (dużą liczbą depesz) można było ustalić i język wiadomości i permutację szyfrującą.</a:t>
            </a:r>
            <a:endParaRPr lang="pl-P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1577432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         Metoda częstościowa</a:t>
            </a:r>
            <a:endParaRPr lang="pl-PL"/>
          </a:p>
        </p:txBody>
      </p:sp>
      <p:sp>
        <p:nvSpPr>
          <p:cNvPr id="3" name="Symbol zastępczy zawartości 2"/>
          <p:cNvSpPr>
            <a:spLocks noGrp="1"/>
          </p:cNvSpPr>
          <p:nvPr>
            <p:ph sz="quarter" idx="13"/>
          </p:nvPr>
        </p:nvSpPr>
        <p:spPr/>
        <p:txBody>
          <a:bodyPr/>
          <a:lstStyle/>
          <a:p>
            <a:r>
              <a:rPr lang="pl-PL" smtClean="0">
                <a:latin typeface="Arial" panose="020B0604020202020204" pitchFamily="34" charset="0"/>
                <a:cs typeface="Arial" panose="020B0604020202020204" pitchFamily="34" charset="0"/>
              </a:rPr>
              <a:t>Poniższa tabela przedstawia  tabele cząstości występowania liter w języku polskim i angielskim. Jak widać w języku polskim najczęściej występujacą literą jest litera  </a:t>
            </a:r>
            <a:r>
              <a:rPr lang="pl-PL" smtClean="0">
                <a:solidFill>
                  <a:srgbClr val="FF0000"/>
                </a:solidFill>
                <a:latin typeface="Arial" panose="020B0604020202020204" pitchFamily="34" charset="0"/>
                <a:cs typeface="Arial" panose="020B0604020202020204" pitchFamily="34" charset="0"/>
              </a:rPr>
              <a:t>A </a:t>
            </a:r>
            <a:r>
              <a:rPr lang="pl-PL" smtClean="0">
                <a:solidFill>
                  <a:schemeClr val="accent1"/>
                </a:solidFill>
                <a:latin typeface="Arial" panose="020B0604020202020204" pitchFamily="34" charset="0"/>
                <a:cs typeface="Arial" panose="020B0604020202020204" pitchFamily="34" charset="0"/>
              </a:rPr>
              <a:t>, </a:t>
            </a:r>
            <a:r>
              <a:rPr lang="pl-PL" smtClean="0">
                <a:latin typeface="Arial" panose="020B0604020202020204" pitchFamily="34" charset="0"/>
                <a:cs typeface="Arial" panose="020B0604020202020204" pitchFamily="34" charset="0"/>
              </a:rPr>
              <a:t>zaś w angielskim litera </a:t>
            </a:r>
            <a:r>
              <a:rPr lang="pl-PL" smtClean="0">
                <a:solidFill>
                  <a:schemeClr val="accent1"/>
                </a:solidFill>
                <a:latin typeface="Arial" panose="020B0604020202020204" pitchFamily="34" charset="0"/>
                <a:cs typeface="Arial" panose="020B0604020202020204" pitchFamily="34" charset="0"/>
              </a:rPr>
              <a:t>E.</a:t>
            </a:r>
            <a:endParaRPr lang="pl-PL">
              <a:solidFill>
                <a:schemeClr val="accent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41395450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2252662" y="133350"/>
            <a:ext cx="7786688" cy="812580"/>
          </a:xfrm>
        </p:spPr>
        <p:txBody>
          <a:bodyPr rtlCol="0">
            <a:normAutofit fontScale="90000"/>
          </a:bodyPr>
          <a:lstStyle/>
          <a:p>
            <a:pPr>
              <a:defRPr/>
            </a:pPr>
            <a:r>
              <a:rPr lang="pl-PL" dirty="0" smtClean="0"/>
              <a:t>   </a:t>
            </a:r>
            <a:r>
              <a:rPr lang="pl-PL" smtClean="0"/>
              <a:t/>
            </a:r>
            <a:br>
              <a:rPr lang="pl-PL" smtClean="0"/>
            </a:br>
            <a:r>
              <a:rPr lang="pl-PL" smtClean="0">
                <a:solidFill>
                  <a:schemeClr val="tx1"/>
                </a:solidFill>
              </a:rPr>
              <a:t>j.polski</a:t>
            </a:r>
            <a:r>
              <a:rPr lang="pl-PL" smtClean="0"/>
              <a:t>/</a:t>
            </a:r>
            <a:r>
              <a:rPr lang="pl-PL" smtClean="0">
                <a:solidFill>
                  <a:srgbClr val="FF0000"/>
                </a:solidFill>
              </a:rPr>
              <a:t>J.angielski</a:t>
            </a:r>
            <a:r>
              <a:rPr lang="pl-PL" dirty="0" smtClean="0"/>
              <a:t/>
            </a:r>
            <a:br>
              <a:rPr lang="pl-PL" dirty="0" smtClean="0"/>
            </a:br>
            <a:r>
              <a:rPr lang="pl-PL" dirty="0" smtClean="0"/>
              <a:t> </a:t>
            </a:r>
            <a:endParaRPr lang="pl-PL" sz="2700" dirty="0"/>
          </a:p>
        </p:txBody>
      </p:sp>
      <p:graphicFrame>
        <p:nvGraphicFramePr>
          <p:cNvPr id="4" name="Symbol zastępczy zawartości 3"/>
          <p:cNvGraphicFramePr>
            <a:graphicFrameLocks noGrp="1"/>
          </p:cNvGraphicFramePr>
          <p:nvPr>
            <p:ph idx="4294967295"/>
            <p:extLst>
              <p:ext uri="{D42A27DB-BD31-4B8C-83A1-F6EECF244321}">
                <p14:modId xmlns:p14="http://schemas.microsoft.com/office/powerpoint/2010/main" xmlns="" val="2627277822"/>
              </p:ext>
            </p:extLst>
          </p:nvPr>
        </p:nvGraphicFramePr>
        <p:xfrm>
          <a:off x="504500" y="945930"/>
          <a:ext cx="10814290" cy="4655616"/>
        </p:xfrm>
        <a:graphic>
          <a:graphicData uri="http://schemas.openxmlformats.org/drawingml/2006/table">
            <a:tbl>
              <a:tblPr/>
              <a:tblGrid>
                <a:gridCol w="1081429"/>
                <a:gridCol w="1081429"/>
                <a:gridCol w="1081429"/>
                <a:gridCol w="1081429"/>
                <a:gridCol w="1081429"/>
                <a:gridCol w="1081429"/>
                <a:gridCol w="1081429"/>
                <a:gridCol w="1081429"/>
                <a:gridCol w="1081429"/>
                <a:gridCol w="1081429"/>
              </a:tblGrid>
              <a:tr h="669256">
                <a:tc>
                  <a:txBody>
                    <a:bodyPr/>
                    <a:lstStyle/>
                    <a:p>
                      <a:r>
                        <a:rPr lang="pl-PL" dirty="0">
                          <a:latin typeface="Arial" panose="020B0604020202020204" pitchFamily="34" charset="0"/>
                          <a:cs typeface="Arial" panose="020B0604020202020204" pitchFamily="34" charset="0"/>
                        </a:rPr>
                        <a:t>a</a:t>
                      </a:r>
                    </a:p>
                  </a:txBody>
                  <a:tcPr marL="68580" marR="68580" anchor="ctr">
                    <a:lnL>
                      <a:noFill/>
                    </a:lnL>
                    <a:lnR>
                      <a:noFill/>
                    </a:lnR>
                    <a:lnT>
                      <a:noFill/>
                    </a:lnT>
                    <a:lnB>
                      <a:noFill/>
                    </a:lnB>
                  </a:tcPr>
                </a:tc>
                <a:tc>
                  <a:txBody>
                    <a:bodyPr/>
                    <a:lstStyle/>
                    <a:p>
                      <a:r>
                        <a:rPr lang="pl-PL">
                          <a:latin typeface="Arial" panose="020B0604020202020204" pitchFamily="34" charset="0"/>
                          <a:cs typeface="Arial" panose="020B0604020202020204" pitchFamily="34" charset="0"/>
                        </a:rPr>
                        <a:t>8.91</a:t>
                      </a:r>
                      <a:r>
                        <a:rPr lang="pl-PL" smtClean="0">
                          <a:latin typeface="Arial" panose="020B0604020202020204" pitchFamily="34" charset="0"/>
                          <a:cs typeface="Arial" panose="020B0604020202020204" pitchFamily="34" charset="0"/>
                        </a:rPr>
                        <a:t>% </a:t>
                      </a:r>
                      <a:r>
                        <a:rPr lang="pl-PL" smtClean="0">
                          <a:solidFill>
                            <a:srgbClr val="FF0000"/>
                          </a:solidFill>
                          <a:latin typeface="Arial" panose="020B0604020202020204" pitchFamily="34" charset="0"/>
                          <a:cs typeface="Arial" panose="020B0604020202020204" pitchFamily="34" charset="0"/>
                        </a:rPr>
                        <a:t>8,2% </a:t>
                      </a:r>
                      <a:endParaRPr lang="pl-PL">
                        <a:solidFill>
                          <a:srgbClr val="FF0000"/>
                        </a:solidFill>
                        <a:latin typeface="Arial" panose="020B0604020202020204" pitchFamily="34" charset="0"/>
                        <a:cs typeface="Arial" panose="020B0604020202020204" pitchFamily="34" charset="0"/>
                      </a:endParaRPr>
                    </a:p>
                  </a:txBody>
                  <a:tcPr marL="68580" marR="68580" anchor="ctr">
                    <a:lnL>
                      <a:noFill/>
                    </a:lnL>
                    <a:lnR>
                      <a:noFill/>
                    </a:lnR>
                    <a:lnT>
                      <a:noFill/>
                    </a:lnT>
                    <a:lnB>
                      <a:noFill/>
                    </a:lnB>
                  </a:tcPr>
                </a:tc>
                <a:tc>
                  <a:txBody>
                    <a:bodyPr/>
                    <a:lstStyle/>
                    <a:p>
                      <a:r>
                        <a:rPr lang="pl-PL">
                          <a:latin typeface="Arial" panose="020B0604020202020204" pitchFamily="34" charset="0"/>
                          <a:cs typeface="Arial" panose="020B0604020202020204" pitchFamily="34" charset="0"/>
                        </a:rPr>
                        <a:t>  w</a:t>
                      </a:r>
                    </a:p>
                  </a:txBody>
                  <a:tcPr marL="68580" marR="68580" anchor="ctr">
                    <a:lnL>
                      <a:noFill/>
                    </a:lnL>
                    <a:lnR>
                      <a:noFill/>
                    </a:lnR>
                    <a:lnT>
                      <a:noFill/>
                    </a:lnT>
                    <a:lnB>
                      <a:noFill/>
                    </a:lnB>
                  </a:tcPr>
                </a:tc>
                <a:tc>
                  <a:txBody>
                    <a:bodyPr/>
                    <a:lstStyle/>
                    <a:p>
                      <a:r>
                        <a:rPr lang="pl-PL">
                          <a:latin typeface="Arial" panose="020B0604020202020204" pitchFamily="34" charset="0"/>
                          <a:cs typeface="Arial" panose="020B0604020202020204" pitchFamily="34" charset="0"/>
                        </a:rPr>
                        <a:t>4.65</a:t>
                      </a:r>
                      <a:r>
                        <a:rPr lang="pl-PL" smtClean="0">
                          <a:latin typeface="Arial" panose="020B0604020202020204" pitchFamily="34" charset="0"/>
                          <a:cs typeface="Arial" panose="020B0604020202020204" pitchFamily="34" charset="0"/>
                        </a:rPr>
                        <a:t>%</a:t>
                      </a:r>
                    </a:p>
                    <a:p>
                      <a:r>
                        <a:rPr lang="pl-PL" smtClean="0">
                          <a:solidFill>
                            <a:srgbClr val="FF0000"/>
                          </a:solidFill>
                          <a:latin typeface="Arial" panose="020B0604020202020204" pitchFamily="34" charset="0"/>
                          <a:cs typeface="Arial" panose="020B0604020202020204" pitchFamily="34" charset="0"/>
                        </a:rPr>
                        <a:t>2,3%</a:t>
                      </a:r>
                      <a:endParaRPr lang="pl-PL">
                        <a:solidFill>
                          <a:srgbClr val="FF0000"/>
                        </a:solidFill>
                        <a:latin typeface="Arial" panose="020B0604020202020204" pitchFamily="34" charset="0"/>
                        <a:cs typeface="Arial" panose="020B0604020202020204" pitchFamily="34" charset="0"/>
                      </a:endParaRPr>
                    </a:p>
                  </a:txBody>
                  <a:tcPr marL="68580" marR="68580" anchor="ctr">
                    <a:lnL>
                      <a:noFill/>
                    </a:lnL>
                    <a:lnR>
                      <a:noFill/>
                    </a:lnR>
                    <a:lnT>
                      <a:noFill/>
                    </a:lnT>
                    <a:lnB>
                      <a:noFill/>
                    </a:lnB>
                  </a:tcPr>
                </a:tc>
                <a:tc>
                  <a:txBody>
                    <a:bodyPr/>
                    <a:lstStyle/>
                    <a:p>
                      <a:r>
                        <a:rPr lang="pl-PL">
                          <a:latin typeface="Arial" panose="020B0604020202020204" pitchFamily="34" charset="0"/>
                          <a:cs typeface="Arial" panose="020B0604020202020204" pitchFamily="34" charset="0"/>
                        </a:rPr>
                        <a:t>  p</a:t>
                      </a:r>
                    </a:p>
                  </a:txBody>
                  <a:tcPr marL="68580" marR="68580" anchor="ctr">
                    <a:lnL>
                      <a:noFill/>
                    </a:lnL>
                    <a:lnR>
                      <a:noFill/>
                    </a:lnR>
                    <a:lnT>
                      <a:noFill/>
                    </a:lnT>
                    <a:lnB>
                      <a:noFill/>
                    </a:lnB>
                  </a:tcPr>
                </a:tc>
                <a:tc>
                  <a:txBody>
                    <a:bodyPr/>
                    <a:lstStyle/>
                    <a:p>
                      <a:r>
                        <a:rPr lang="pl-PL">
                          <a:latin typeface="Arial" panose="020B0604020202020204" pitchFamily="34" charset="0"/>
                          <a:cs typeface="Arial" panose="020B0604020202020204" pitchFamily="34" charset="0"/>
                        </a:rPr>
                        <a:t>3.13</a:t>
                      </a:r>
                      <a:r>
                        <a:rPr lang="pl-PL" smtClean="0">
                          <a:latin typeface="Arial" panose="020B0604020202020204" pitchFamily="34" charset="0"/>
                          <a:cs typeface="Arial" panose="020B0604020202020204" pitchFamily="34" charset="0"/>
                        </a:rPr>
                        <a:t>%</a:t>
                      </a:r>
                    </a:p>
                    <a:p>
                      <a:r>
                        <a:rPr lang="pl-PL" smtClean="0">
                          <a:solidFill>
                            <a:srgbClr val="FF0000"/>
                          </a:solidFill>
                          <a:latin typeface="Arial" panose="020B0604020202020204" pitchFamily="34" charset="0"/>
                          <a:cs typeface="Arial" panose="020B0604020202020204" pitchFamily="34" charset="0"/>
                        </a:rPr>
                        <a:t>1,9%</a:t>
                      </a:r>
                      <a:endParaRPr lang="pl-PL">
                        <a:solidFill>
                          <a:srgbClr val="FF0000"/>
                        </a:solidFill>
                        <a:latin typeface="Arial" panose="020B0604020202020204" pitchFamily="34" charset="0"/>
                        <a:cs typeface="Arial" panose="020B0604020202020204" pitchFamily="34" charset="0"/>
                      </a:endParaRPr>
                    </a:p>
                  </a:txBody>
                  <a:tcPr marL="68580" marR="68580" anchor="ctr">
                    <a:lnL>
                      <a:noFill/>
                    </a:lnL>
                    <a:lnR>
                      <a:noFill/>
                    </a:lnR>
                    <a:lnT>
                      <a:noFill/>
                    </a:lnT>
                    <a:lnB>
                      <a:noFill/>
                    </a:lnB>
                  </a:tcPr>
                </a:tc>
                <a:tc>
                  <a:txBody>
                    <a:bodyPr/>
                    <a:lstStyle/>
                    <a:p>
                      <a:r>
                        <a:rPr lang="pl-PL">
                          <a:latin typeface="Arial" panose="020B0604020202020204" pitchFamily="34" charset="0"/>
                          <a:cs typeface="Arial" panose="020B0604020202020204" pitchFamily="34" charset="0"/>
                        </a:rPr>
                        <a:t>  g</a:t>
                      </a:r>
                    </a:p>
                  </a:txBody>
                  <a:tcPr marL="68580" marR="68580" anchor="ctr">
                    <a:lnL>
                      <a:noFill/>
                    </a:lnL>
                    <a:lnR>
                      <a:noFill/>
                    </a:lnR>
                    <a:lnT>
                      <a:noFill/>
                    </a:lnT>
                    <a:lnB>
                      <a:noFill/>
                    </a:lnB>
                  </a:tcPr>
                </a:tc>
                <a:tc>
                  <a:txBody>
                    <a:bodyPr/>
                    <a:lstStyle/>
                    <a:p>
                      <a:r>
                        <a:rPr lang="pl-PL">
                          <a:latin typeface="Arial" panose="020B0604020202020204" pitchFamily="34" charset="0"/>
                          <a:cs typeface="Arial" panose="020B0604020202020204" pitchFamily="34" charset="0"/>
                        </a:rPr>
                        <a:t>1.42</a:t>
                      </a:r>
                      <a:r>
                        <a:rPr lang="pl-PL" smtClean="0">
                          <a:latin typeface="Arial" panose="020B0604020202020204" pitchFamily="34" charset="0"/>
                          <a:cs typeface="Arial" panose="020B0604020202020204" pitchFamily="34" charset="0"/>
                        </a:rPr>
                        <a:t>%</a:t>
                      </a:r>
                    </a:p>
                    <a:p>
                      <a:r>
                        <a:rPr lang="pl-PL" smtClean="0">
                          <a:solidFill>
                            <a:srgbClr val="FF0000"/>
                          </a:solidFill>
                          <a:latin typeface="Arial" panose="020B0604020202020204" pitchFamily="34" charset="0"/>
                          <a:cs typeface="Arial" panose="020B0604020202020204" pitchFamily="34" charset="0"/>
                        </a:rPr>
                        <a:t>2,0%</a:t>
                      </a:r>
                      <a:endParaRPr lang="pl-PL">
                        <a:solidFill>
                          <a:srgbClr val="FF0000"/>
                        </a:solidFill>
                        <a:latin typeface="Arial" panose="020B0604020202020204" pitchFamily="34" charset="0"/>
                        <a:cs typeface="Arial" panose="020B0604020202020204" pitchFamily="34" charset="0"/>
                      </a:endParaRPr>
                    </a:p>
                  </a:txBody>
                  <a:tcPr marL="68580" marR="68580" anchor="ctr">
                    <a:lnL>
                      <a:noFill/>
                    </a:lnL>
                    <a:lnR>
                      <a:noFill/>
                    </a:lnR>
                    <a:lnT>
                      <a:noFill/>
                    </a:lnT>
                    <a:lnB>
                      <a:noFill/>
                    </a:lnB>
                  </a:tcPr>
                </a:tc>
                <a:tc>
                  <a:txBody>
                    <a:bodyPr/>
                    <a:lstStyle/>
                    <a:p>
                      <a:r>
                        <a:rPr lang="pl-PL">
                          <a:latin typeface="Arial" panose="020B0604020202020204" pitchFamily="34" charset="0"/>
                          <a:cs typeface="Arial" panose="020B0604020202020204" pitchFamily="34" charset="0"/>
                        </a:rPr>
                        <a:t>  ć</a:t>
                      </a:r>
                    </a:p>
                  </a:txBody>
                  <a:tcPr marL="68580" marR="68580" anchor="ctr">
                    <a:lnL>
                      <a:noFill/>
                    </a:lnL>
                    <a:lnR>
                      <a:noFill/>
                    </a:lnR>
                    <a:lnT>
                      <a:noFill/>
                    </a:lnT>
                    <a:lnB>
                      <a:noFill/>
                    </a:lnB>
                  </a:tcPr>
                </a:tc>
                <a:tc>
                  <a:txBody>
                    <a:bodyPr/>
                    <a:lstStyle/>
                    <a:p>
                      <a:r>
                        <a:rPr lang="pl-PL">
                          <a:latin typeface="Arial" panose="020B0604020202020204" pitchFamily="34" charset="0"/>
                          <a:cs typeface="Arial" panose="020B0604020202020204" pitchFamily="34" charset="0"/>
                        </a:rPr>
                        <a:t>0.40%</a:t>
                      </a:r>
                    </a:p>
                  </a:txBody>
                  <a:tcPr marL="68580" marR="68580" anchor="ctr">
                    <a:lnL>
                      <a:noFill/>
                    </a:lnL>
                    <a:lnR>
                      <a:noFill/>
                    </a:lnR>
                    <a:lnT>
                      <a:noFill/>
                    </a:lnT>
                    <a:lnB>
                      <a:noFill/>
                    </a:lnB>
                  </a:tcPr>
                </a:tc>
              </a:tr>
              <a:tr h="669256">
                <a:tc>
                  <a:txBody>
                    <a:bodyPr/>
                    <a:lstStyle/>
                    <a:p>
                      <a:r>
                        <a:rPr lang="pl-PL">
                          <a:latin typeface="Arial" panose="020B0604020202020204" pitchFamily="34" charset="0"/>
                          <a:cs typeface="Arial" panose="020B0604020202020204" pitchFamily="34" charset="0"/>
                        </a:rPr>
                        <a:t>i</a:t>
                      </a:r>
                    </a:p>
                  </a:txBody>
                  <a:tcPr marL="68580" marR="68580" anchor="ctr">
                    <a:lnL>
                      <a:noFill/>
                    </a:lnL>
                    <a:lnR>
                      <a:noFill/>
                    </a:lnR>
                    <a:lnT>
                      <a:noFill/>
                    </a:lnT>
                    <a:lnB>
                      <a:noFill/>
                    </a:lnB>
                  </a:tcPr>
                </a:tc>
                <a:tc>
                  <a:txBody>
                    <a:bodyPr/>
                    <a:lstStyle/>
                    <a:p>
                      <a:r>
                        <a:rPr lang="pl-PL">
                          <a:latin typeface="Arial" panose="020B0604020202020204" pitchFamily="34" charset="0"/>
                          <a:cs typeface="Arial" panose="020B0604020202020204" pitchFamily="34" charset="0"/>
                        </a:rPr>
                        <a:t>8.21</a:t>
                      </a:r>
                      <a:r>
                        <a:rPr lang="pl-PL" smtClean="0">
                          <a:latin typeface="Arial" panose="020B0604020202020204" pitchFamily="34" charset="0"/>
                          <a:cs typeface="Arial" panose="020B0604020202020204" pitchFamily="34" charset="0"/>
                        </a:rPr>
                        <a:t>%</a:t>
                      </a:r>
                    </a:p>
                    <a:p>
                      <a:r>
                        <a:rPr lang="pl-PL" smtClean="0">
                          <a:solidFill>
                            <a:srgbClr val="FF0000"/>
                          </a:solidFill>
                          <a:latin typeface="Arial" panose="020B0604020202020204" pitchFamily="34" charset="0"/>
                          <a:cs typeface="Arial" panose="020B0604020202020204" pitchFamily="34" charset="0"/>
                        </a:rPr>
                        <a:t>7,0%</a:t>
                      </a:r>
                      <a:endParaRPr lang="pl-PL">
                        <a:solidFill>
                          <a:srgbClr val="FF0000"/>
                        </a:solidFill>
                        <a:latin typeface="Arial" panose="020B0604020202020204" pitchFamily="34" charset="0"/>
                        <a:cs typeface="Arial" panose="020B0604020202020204" pitchFamily="34" charset="0"/>
                      </a:endParaRPr>
                    </a:p>
                  </a:txBody>
                  <a:tcPr marL="68580" marR="68580" anchor="ctr">
                    <a:lnL>
                      <a:noFill/>
                    </a:lnL>
                    <a:lnR>
                      <a:noFill/>
                    </a:lnR>
                    <a:lnT>
                      <a:noFill/>
                    </a:lnT>
                    <a:lnB>
                      <a:noFill/>
                    </a:lnB>
                  </a:tcPr>
                </a:tc>
                <a:tc>
                  <a:txBody>
                    <a:bodyPr/>
                    <a:lstStyle/>
                    <a:p>
                      <a:r>
                        <a:rPr lang="pl-PL">
                          <a:latin typeface="Arial" panose="020B0604020202020204" pitchFamily="34" charset="0"/>
                          <a:cs typeface="Arial" panose="020B0604020202020204" pitchFamily="34" charset="0"/>
                        </a:rPr>
                        <a:t>  s</a:t>
                      </a:r>
                    </a:p>
                  </a:txBody>
                  <a:tcPr marL="68580" marR="68580" anchor="ctr">
                    <a:lnL>
                      <a:noFill/>
                    </a:lnL>
                    <a:lnR>
                      <a:noFill/>
                    </a:lnR>
                    <a:lnT>
                      <a:noFill/>
                    </a:lnT>
                    <a:lnB>
                      <a:noFill/>
                    </a:lnB>
                  </a:tcPr>
                </a:tc>
                <a:tc>
                  <a:txBody>
                    <a:bodyPr/>
                    <a:lstStyle/>
                    <a:p>
                      <a:r>
                        <a:rPr lang="pl-PL">
                          <a:latin typeface="Arial" panose="020B0604020202020204" pitchFamily="34" charset="0"/>
                          <a:cs typeface="Arial" panose="020B0604020202020204" pitchFamily="34" charset="0"/>
                        </a:rPr>
                        <a:t>4.32</a:t>
                      </a:r>
                      <a:r>
                        <a:rPr lang="pl-PL" smtClean="0">
                          <a:latin typeface="Arial" panose="020B0604020202020204" pitchFamily="34" charset="0"/>
                          <a:cs typeface="Arial" panose="020B0604020202020204" pitchFamily="34" charset="0"/>
                        </a:rPr>
                        <a:t>%</a:t>
                      </a:r>
                    </a:p>
                    <a:p>
                      <a:r>
                        <a:rPr lang="pl-PL" smtClean="0">
                          <a:solidFill>
                            <a:srgbClr val="FF0000"/>
                          </a:solidFill>
                          <a:latin typeface="Arial" panose="020B0604020202020204" pitchFamily="34" charset="0"/>
                          <a:cs typeface="Arial" panose="020B0604020202020204" pitchFamily="34" charset="0"/>
                        </a:rPr>
                        <a:t>6,3%</a:t>
                      </a:r>
                      <a:endParaRPr lang="pl-PL">
                        <a:solidFill>
                          <a:srgbClr val="FF0000"/>
                        </a:solidFill>
                        <a:latin typeface="Arial" panose="020B0604020202020204" pitchFamily="34" charset="0"/>
                        <a:cs typeface="Arial" panose="020B0604020202020204" pitchFamily="34" charset="0"/>
                      </a:endParaRPr>
                    </a:p>
                  </a:txBody>
                  <a:tcPr marL="68580" marR="68580" anchor="ctr">
                    <a:lnL>
                      <a:noFill/>
                    </a:lnL>
                    <a:lnR>
                      <a:noFill/>
                    </a:lnR>
                    <a:lnT>
                      <a:noFill/>
                    </a:lnT>
                    <a:lnB>
                      <a:noFill/>
                    </a:lnB>
                  </a:tcPr>
                </a:tc>
                <a:tc>
                  <a:txBody>
                    <a:bodyPr/>
                    <a:lstStyle/>
                    <a:p>
                      <a:r>
                        <a:rPr lang="pl-PL">
                          <a:latin typeface="Arial" panose="020B0604020202020204" pitchFamily="34" charset="0"/>
                          <a:cs typeface="Arial" panose="020B0604020202020204" pitchFamily="34" charset="0"/>
                        </a:rPr>
                        <a:t>  m</a:t>
                      </a:r>
                    </a:p>
                  </a:txBody>
                  <a:tcPr marL="68580" marR="68580" anchor="ctr">
                    <a:lnL>
                      <a:noFill/>
                    </a:lnL>
                    <a:lnR>
                      <a:noFill/>
                    </a:lnR>
                    <a:lnT>
                      <a:noFill/>
                    </a:lnT>
                    <a:lnB>
                      <a:noFill/>
                    </a:lnB>
                  </a:tcPr>
                </a:tc>
                <a:tc>
                  <a:txBody>
                    <a:bodyPr/>
                    <a:lstStyle/>
                    <a:p>
                      <a:r>
                        <a:rPr lang="pl-PL" smtClean="0">
                          <a:latin typeface="Arial" panose="020B0604020202020204" pitchFamily="34" charset="0"/>
                          <a:cs typeface="Arial" panose="020B0604020202020204" pitchFamily="34" charset="0"/>
                        </a:rPr>
                        <a:t>2.80%</a:t>
                      </a:r>
                    </a:p>
                    <a:p>
                      <a:r>
                        <a:rPr lang="pl-PL" smtClean="0">
                          <a:solidFill>
                            <a:srgbClr val="FF0000"/>
                          </a:solidFill>
                          <a:latin typeface="Arial" panose="020B0604020202020204" pitchFamily="34" charset="0"/>
                          <a:cs typeface="Arial" panose="020B0604020202020204" pitchFamily="34" charset="0"/>
                        </a:rPr>
                        <a:t>2,4%</a:t>
                      </a:r>
                      <a:endParaRPr lang="pl-PL">
                        <a:solidFill>
                          <a:srgbClr val="FF0000"/>
                        </a:solidFill>
                        <a:latin typeface="Arial" panose="020B0604020202020204" pitchFamily="34" charset="0"/>
                        <a:cs typeface="Arial" panose="020B0604020202020204" pitchFamily="34" charset="0"/>
                      </a:endParaRPr>
                    </a:p>
                  </a:txBody>
                  <a:tcPr marL="68580" marR="68580" anchor="ctr">
                    <a:lnL>
                      <a:noFill/>
                    </a:lnL>
                    <a:lnR>
                      <a:noFill/>
                    </a:lnR>
                    <a:lnT>
                      <a:noFill/>
                    </a:lnT>
                    <a:lnB>
                      <a:noFill/>
                    </a:lnB>
                  </a:tcPr>
                </a:tc>
                <a:tc>
                  <a:txBody>
                    <a:bodyPr/>
                    <a:lstStyle/>
                    <a:p>
                      <a:r>
                        <a:rPr lang="pl-PL">
                          <a:latin typeface="Arial" panose="020B0604020202020204" pitchFamily="34" charset="0"/>
                          <a:cs typeface="Arial" panose="020B0604020202020204" pitchFamily="34" charset="0"/>
                        </a:rPr>
                        <a:t>  ę</a:t>
                      </a:r>
                    </a:p>
                  </a:txBody>
                  <a:tcPr marL="68580" marR="68580" anchor="ctr">
                    <a:lnL>
                      <a:noFill/>
                    </a:lnL>
                    <a:lnR>
                      <a:noFill/>
                    </a:lnR>
                    <a:lnT>
                      <a:noFill/>
                    </a:lnT>
                    <a:lnB>
                      <a:noFill/>
                    </a:lnB>
                  </a:tcPr>
                </a:tc>
                <a:tc>
                  <a:txBody>
                    <a:bodyPr/>
                    <a:lstStyle/>
                    <a:p>
                      <a:r>
                        <a:rPr lang="pl-PL">
                          <a:latin typeface="Arial" panose="020B0604020202020204" pitchFamily="34" charset="0"/>
                          <a:cs typeface="Arial" panose="020B0604020202020204" pitchFamily="34" charset="0"/>
                        </a:rPr>
                        <a:t>1.11%</a:t>
                      </a:r>
                    </a:p>
                  </a:txBody>
                  <a:tcPr marL="68580" marR="68580" anchor="ctr">
                    <a:lnL>
                      <a:noFill/>
                    </a:lnL>
                    <a:lnR>
                      <a:noFill/>
                    </a:lnR>
                    <a:lnT>
                      <a:noFill/>
                    </a:lnT>
                    <a:lnB>
                      <a:noFill/>
                    </a:lnB>
                  </a:tcPr>
                </a:tc>
                <a:tc>
                  <a:txBody>
                    <a:bodyPr/>
                    <a:lstStyle/>
                    <a:p>
                      <a:r>
                        <a:rPr lang="pl-PL">
                          <a:latin typeface="Arial" panose="020B0604020202020204" pitchFamily="34" charset="0"/>
                          <a:cs typeface="Arial" panose="020B0604020202020204" pitchFamily="34" charset="0"/>
                        </a:rPr>
                        <a:t>  f</a:t>
                      </a:r>
                    </a:p>
                  </a:txBody>
                  <a:tcPr marL="68580" marR="68580" anchor="ctr">
                    <a:lnL>
                      <a:noFill/>
                    </a:lnL>
                    <a:lnR>
                      <a:noFill/>
                    </a:lnR>
                    <a:lnT>
                      <a:noFill/>
                    </a:lnT>
                    <a:lnB>
                      <a:noFill/>
                    </a:lnB>
                  </a:tcPr>
                </a:tc>
                <a:tc>
                  <a:txBody>
                    <a:bodyPr/>
                    <a:lstStyle/>
                    <a:p>
                      <a:r>
                        <a:rPr lang="pl-PL">
                          <a:latin typeface="Arial" panose="020B0604020202020204" pitchFamily="34" charset="0"/>
                          <a:cs typeface="Arial" panose="020B0604020202020204" pitchFamily="34" charset="0"/>
                        </a:rPr>
                        <a:t>0.30</a:t>
                      </a:r>
                      <a:r>
                        <a:rPr lang="pl-PL" smtClean="0">
                          <a:latin typeface="Arial" panose="020B0604020202020204" pitchFamily="34" charset="0"/>
                          <a:cs typeface="Arial" panose="020B0604020202020204" pitchFamily="34" charset="0"/>
                        </a:rPr>
                        <a:t>%</a:t>
                      </a:r>
                    </a:p>
                    <a:p>
                      <a:r>
                        <a:rPr lang="pl-PL" smtClean="0">
                          <a:solidFill>
                            <a:srgbClr val="FF0000"/>
                          </a:solidFill>
                          <a:latin typeface="Arial" panose="020B0604020202020204" pitchFamily="34" charset="0"/>
                          <a:cs typeface="Arial" panose="020B0604020202020204" pitchFamily="34" charset="0"/>
                        </a:rPr>
                        <a:t>2,2%</a:t>
                      </a:r>
                      <a:endParaRPr lang="pl-PL">
                        <a:solidFill>
                          <a:srgbClr val="FF0000"/>
                        </a:solidFill>
                        <a:latin typeface="Arial" panose="020B0604020202020204" pitchFamily="34" charset="0"/>
                        <a:cs typeface="Arial" panose="020B0604020202020204" pitchFamily="34" charset="0"/>
                      </a:endParaRPr>
                    </a:p>
                  </a:txBody>
                  <a:tcPr marL="68580" marR="68580" anchor="ctr">
                    <a:lnL>
                      <a:noFill/>
                    </a:lnL>
                    <a:lnR>
                      <a:noFill/>
                    </a:lnR>
                    <a:lnT>
                      <a:noFill/>
                    </a:lnT>
                    <a:lnB>
                      <a:noFill/>
                    </a:lnB>
                  </a:tcPr>
                </a:tc>
              </a:tr>
              <a:tr h="669256">
                <a:tc>
                  <a:txBody>
                    <a:bodyPr/>
                    <a:lstStyle/>
                    <a:p>
                      <a:r>
                        <a:rPr lang="pl-PL">
                          <a:latin typeface="Arial" panose="020B0604020202020204" pitchFamily="34" charset="0"/>
                          <a:cs typeface="Arial" panose="020B0604020202020204" pitchFamily="34" charset="0"/>
                        </a:rPr>
                        <a:t>o</a:t>
                      </a:r>
                    </a:p>
                  </a:txBody>
                  <a:tcPr marL="68580" marR="68580" anchor="ctr">
                    <a:lnL>
                      <a:noFill/>
                    </a:lnL>
                    <a:lnR>
                      <a:noFill/>
                    </a:lnR>
                    <a:lnT>
                      <a:noFill/>
                    </a:lnT>
                    <a:lnB>
                      <a:noFill/>
                    </a:lnB>
                  </a:tcPr>
                </a:tc>
                <a:tc>
                  <a:txBody>
                    <a:bodyPr/>
                    <a:lstStyle/>
                    <a:p>
                      <a:r>
                        <a:rPr lang="pl-PL">
                          <a:latin typeface="Arial" panose="020B0604020202020204" pitchFamily="34" charset="0"/>
                          <a:cs typeface="Arial" panose="020B0604020202020204" pitchFamily="34" charset="0"/>
                        </a:rPr>
                        <a:t>7.75</a:t>
                      </a:r>
                      <a:r>
                        <a:rPr lang="pl-PL" smtClean="0">
                          <a:latin typeface="Arial" panose="020B0604020202020204" pitchFamily="34" charset="0"/>
                          <a:cs typeface="Arial" panose="020B0604020202020204" pitchFamily="34" charset="0"/>
                        </a:rPr>
                        <a:t>%</a:t>
                      </a:r>
                    </a:p>
                    <a:p>
                      <a:r>
                        <a:rPr lang="pl-PL" smtClean="0">
                          <a:solidFill>
                            <a:srgbClr val="FF0000"/>
                          </a:solidFill>
                          <a:latin typeface="Arial" panose="020B0604020202020204" pitchFamily="34" charset="0"/>
                          <a:cs typeface="Arial" panose="020B0604020202020204" pitchFamily="34" charset="0"/>
                        </a:rPr>
                        <a:t>7,5%</a:t>
                      </a:r>
                      <a:endParaRPr lang="pl-PL">
                        <a:solidFill>
                          <a:srgbClr val="FF0000"/>
                        </a:solidFill>
                        <a:latin typeface="Arial" panose="020B0604020202020204" pitchFamily="34" charset="0"/>
                        <a:cs typeface="Arial" panose="020B0604020202020204" pitchFamily="34" charset="0"/>
                      </a:endParaRPr>
                    </a:p>
                  </a:txBody>
                  <a:tcPr marL="68580" marR="68580" anchor="ctr">
                    <a:lnL>
                      <a:noFill/>
                    </a:lnL>
                    <a:lnR>
                      <a:noFill/>
                    </a:lnR>
                    <a:lnT>
                      <a:noFill/>
                    </a:lnT>
                    <a:lnB>
                      <a:noFill/>
                    </a:lnB>
                  </a:tcPr>
                </a:tc>
                <a:tc>
                  <a:txBody>
                    <a:bodyPr/>
                    <a:lstStyle/>
                    <a:p>
                      <a:r>
                        <a:rPr lang="pl-PL">
                          <a:latin typeface="Arial" panose="020B0604020202020204" pitchFamily="34" charset="0"/>
                          <a:cs typeface="Arial" panose="020B0604020202020204" pitchFamily="34" charset="0"/>
                        </a:rPr>
                        <a:t>  t</a:t>
                      </a:r>
                    </a:p>
                  </a:txBody>
                  <a:tcPr marL="68580" marR="68580" anchor="ctr">
                    <a:lnL>
                      <a:noFill/>
                    </a:lnL>
                    <a:lnR>
                      <a:noFill/>
                    </a:lnR>
                    <a:lnT>
                      <a:noFill/>
                    </a:lnT>
                    <a:lnB>
                      <a:noFill/>
                    </a:lnB>
                  </a:tcPr>
                </a:tc>
                <a:tc>
                  <a:txBody>
                    <a:bodyPr/>
                    <a:lstStyle/>
                    <a:p>
                      <a:r>
                        <a:rPr lang="pl-PL">
                          <a:latin typeface="Arial" panose="020B0604020202020204" pitchFamily="34" charset="0"/>
                          <a:cs typeface="Arial" panose="020B0604020202020204" pitchFamily="34" charset="0"/>
                        </a:rPr>
                        <a:t>3.98</a:t>
                      </a:r>
                      <a:r>
                        <a:rPr lang="pl-PL" smtClean="0">
                          <a:latin typeface="Arial" panose="020B0604020202020204" pitchFamily="34" charset="0"/>
                          <a:cs typeface="Arial" panose="020B0604020202020204" pitchFamily="34" charset="0"/>
                        </a:rPr>
                        <a:t>%</a:t>
                      </a:r>
                    </a:p>
                    <a:p>
                      <a:r>
                        <a:rPr lang="pl-PL" smtClean="0">
                          <a:solidFill>
                            <a:srgbClr val="FF0000"/>
                          </a:solidFill>
                          <a:latin typeface="Arial" panose="020B0604020202020204" pitchFamily="34" charset="0"/>
                          <a:cs typeface="Arial" panose="020B0604020202020204" pitchFamily="34" charset="0"/>
                        </a:rPr>
                        <a:t>9,1%</a:t>
                      </a:r>
                      <a:endParaRPr lang="pl-PL">
                        <a:solidFill>
                          <a:srgbClr val="FF0000"/>
                        </a:solidFill>
                        <a:latin typeface="Arial" panose="020B0604020202020204" pitchFamily="34" charset="0"/>
                        <a:cs typeface="Arial" panose="020B0604020202020204" pitchFamily="34" charset="0"/>
                      </a:endParaRPr>
                    </a:p>
                  </a:txBody>
                  <a:tcPr marL="68580" marR="68580" anchor="ctr">
                    <a:lnL>
                      <a:noFill/>
                    </a:lnL>
                    <a:lnR>
                      <a:noFill/>
                    </a:lnR>
                    <a:lnT>
                      <a:noFill/>
                    </a:lnT>
                    <a:lnB>
                      <a:noFill/>
                    </a:lnB>
                  </a:tcPr>
                </a:tc>
                <a:tc>
                  <a:txBody>
                    <a:bodyPr/>
                    <a:lstStyle/>
                    <a:p>
                      <a:r>
                        <a:rPr lang="pl-PL">
                          <a:latin typeface="Arial" panose="020B0604020202020204" pitchFamily="34" charset="0"/>
                          <a:cs typeface="Arial" panose="020B0604020202020204" pitchFamily="34" charset="0"/>
                        </a:rPr>
                        <a:t>  u</a:t>
                      </a:r>
                    </a:p>
                  </a:txBody>
                  <a:tcPr marL="68580" marR="68580" anchor="ctr">
                    <a:lnL>
                      <a:noFill/>
                    </a:lnL>
                    <a:lnR>
                      <a:noFill/>
                    </a:lnR>
                    <a:lnT>
                      <a:noFill/>
                    </a:lnT>
                    <a:lnB>
                      <a:noFill/>
                    </a:lnB>
                  </a:tcPr>
                </a:tc>
                <a:tc>
                  <a:txBody>
                    <a:bodyPr/>
                    <a:lstStyle/>
                    <a:p>
                      <a:r>
                        <a:rPr lang="pl-PL">
                          <a:latin typeface="Arial" panose="020B0604020202020204" pitchFamily="34" charset="0"/>
                          <a:cs typeface="Arial" panose="020B0604020202020204" pitchFamily="34" charset="0"/>
                        </a:rPr>
                        <a:t>2.50</a:t>
                      </a:r>
                      <a:r>
                        <a:rPr lang="pl-PL" smtClean="0">
                          <a:latin typeface="Arial" panose="020B0604020202020204" pitchFamily="34" charset="0"/>
                          <a:cs typeface="Arial" panose="020B0604020202020204" pitchFamily="34" charset="0"/>
                        </a:rPr>
                        <a:t>%</a:t>
                      </a:r>
                    </a:p>
                    <a:p>
                      <a:r>
                        <a:rPr lang="pl-PL" smtClean="0">
                          <a:solidFill>
                            <a:srgbClr val="FF0000"/>
                          </a:solidFill>
                          <a:latin typeface="Arial" panose="020B0604020202020204" pitchFamily="34" charset="0"/>
                          <a:cs typeface="Arial" panose="020B0604020202020204" pitchFamily="34" charset="0"/>
                        </a:rPr>
                        <a:t>2,8%</a:t>
                      </a:r>
                      <a:endParaRPr lang="pl-PL">
                        <a:solidFill>
                          <a:srgbClr val="FF0000"/>
                        </a:solidFill>
                        <a:latin typeface="Arial" panose="020B0604020202020204" pitchFamily="34" charset="0"/>
                        <a:cs typeface="Arial" panose="020B0604020202020204" pitchFamily="34" charset="0"/>
                      </a:endParaRPr>
                    </a:p>
                  </a:txBody>
                  <a:tcPr marL="68580" marR="68580" anchor="ctr">
                    <a:lnL>
                      <a:noFill/>
                    </a:lnL>
                    <a:lnR>
                      <a:noFill/>
                    </a:lnR>
                    <a:lnT>
                      <a:noFill/>
                    </a:lnT>
                    <a:lnB>
                      <a:noFill/>
                    </a:lnB>
                  </a:tcPr>
                </a:tc>
                <a:tc>
                  <a:txBody>
                    <a:bodyPr/>
                    <a:lstStyle/>
                    <a:p>
                      <a:r>
                        <a:rPr lang="pl-PL">
                          <a:latin typeface="Arial" panose="020B0604020202020204" pitchFamily="34" charset="0"/>
                          <a:cs typeface="Arial" panose="020B0604020202020204" pitchFamily="34" charset="0"/>
                        </a:rPr>
                        <a:t>  h</a:t>
                      </a:r>
                    </a:p>
                  </a:txBody>
                  <a:tcPr marL="68580" marR="68580" anchor="ctr">
                    <a:lnL>
                      <a:noFill/>
                    </a:lnL>
                    <a:lnR>
                      <a:noFill/>
                    </a:lnR>
                    <a:lnT>
                      <a:noFill/>
                    </a:lnT>
                    <a:lnB>
                      <a:noFill/>
                    </a:lnB>
                  </a:tcPr>
                </a:tc>
                <a:tc>
                  <a:txBody>
                    <a:bodyPr/>
                    <a:lstStyle/>
                    <a:p>
                      <a:r>
                        <a:rPr lang="pl-PL">
                          <a:latin typeface="Arial" panose="020B0604020202020204" pitchFamily="34" charset="0"/>
                          <a:cs typeface="Arial" panose="020B0604020202020204" pitchFamily="34" charset="0"/>
                        </a:rPr>
                        <a:t>1.08</a:t>
                      </a:r>
                      <a:r>
                        <a:rPr lang="pl-PL" smtClean="0">
                          <a:latin typeface="Arial" panose="020B0604020202020204" pitchFamily="34" charset="0"/>
                          <a:cs typeface="Arial" panose="020B0604020202020204" pitchFamily="34" charset="0"/>
                        </a:rPr>
                        <a:t>%</a:t>
                      </a:r>
                    </a:p>
                    <a:p>
                      <a:r>
                        <a:rPr lang="pl-PL" smtClean="0">
                          <a:solidFill>
                            <a:srgbClr val="FF0000"/>
                          </a:solidFill>
                          <a:latin typeface="Arial" panose="020B0604020202020204" pitchFamily="34" charset="0"/>
                          <a:cs typeface="Arial" panose="020B0604020202020204" pitchFamily="34" charset="0"/>
                        </a:rPr>
                        <a:t>6,1%</a:t>
                      </a:r>
                      <a:endParaRPr lang="pl-PL">
                        <a:solidFill>
                          <a:srgbClr val="FF0000"/>
                        </a:solidFill>
                        <a:latin typeface="Arial" panose="020B0604020202020204" pitchFamily="34" charset="0"/>
                        <a:cs typeface="Arial" panose="020B0604020202020204" pitchFamily="34" charset="0"/>
                      </a:endParaRPr>
                    </a:p>
                  </a:txBody>
                  <a:tcPr marL="68580" marR="68580" anchor="ctr">
                    <a:lnL>
                      <a:noFill/>
                    </a:lnL>
                    <a:lnR>
                      <a:noFill/>
                    </a:lnR>
                    <a:lnT>
                      <a:noFill/>
                    </a:lnT>
                    <a:lnB>
                      <a:noFill/>
                    </a:lnB>
                  </a:tcPr>
                </a:tc>
                <a:tc>
                  <a:txBody>
                    <a:bodyPr/>
                    <a:lstStyle/>
                    <a:p>
                      <a:r>
                        <a:rPr lang="pl-PL">
                          <a:latin typeface="Arial" panose="020B0604020202020204" pitchFamily="34" charset="0"/>
                          <a:cs typeface="Arial" panose="020B0604020202020204" pitchFamily="34" charset="0"/>
                        </a:rPr>
                        <a:t>  ń</a:t>
                      </a:r>
                    </a:p>
                  </a:txBody>
                  <a:tcPr marL="68580" marR="68580" anchor="ctr">
                    <a:lnL>
                      <a:noFill/>
                    </a:lnL>
                    <a:lnR>
                      <a:noFill/>
                    </a:lnR>
                    <a:lnT>
                      <a:noFill/>
                    </a:lnT>
                    <a:lnB>
                      <a:noFill/>
                    </a:lnB>
                  </a:tcPr>
                </a:tc>
                <a:tc>
                  <a:txBody>
                    <a:bodyPr/>
                    <a:lstStyle/>
                    <a:p>
                      <a:r>
                        <a:rPr lang="pl-PL">
                          <a:latin typeface="Arial" panose="020B0604020202020204" pitchFamily="34" charset="0"/>
                          <a:cs typeface="Arial" panose="020B0604020202020204" pitchFamily="34" charset="0"/>
                        </a:rPr>
                        <a:t>0.20%</a:t>
                      </a:r>
                    </a:p>
                  </a:txBody>
                  <a:tcPr marL="68580" marR="68580" anchor="ctr">
                    <a:lnL>
                      <a:noFill/>
                    </a:lnL>
                    <a:lnR>
                      <a:noFill/>
                    </a:lnR>
                    <a:lnT>
                      <a:noFill/>
                    </a:lnT>
                    <a:lnB>
                      <a:noFill/>
                    </a:lnB>
                  </a:tcPr>
                </a:tc>
              </a:tr>
              <a:tr h="669256">
                <a:tc>
                  <a:txBody>
                    <a:bodyPr/>
                    <a:lstStyle/>
                    <a:p>
                      <a:r>
                        <a:rPr lang="pl-PL">
                          <a:latin typeface="Arial" panose="020B0604020202020204" pitchFamily="34" charset="0"/>
                          <a:cs typeface="Arial" panose="020B0604020202020204" pitchFamily="34" charset="0"/>
                        </a:rPr>
                        <a:t>e</a:t>
                      </a:r>
                    </a:p>
                  </a:txBody>
                  <a:tcPr marL="68580" marR="68580" anchor="ctr">
                    <a:lnL>
                      <a:noFill/>
                    </a:lnL>
                    <a:lnR>
                      <a:noFill/>
                    </a:lnR>
                    <a:lnT>
                      <a:noFill/>
                    </a:lnT>
                    <a:lnB>
                      <a:noFill/>
                    </a:lnB>
                  </a:tcPr>
                </a:tc>
                <a:tc>
                  <a:txBody>
                    <a:bodyPr/>
                    <a:lstStyle/>
                    <a:p>
                      <a:r>
                        <a:rPr lang="pl-PL">
                          <a:latin typeface="Arial" panose="020B0604020202020204" pitchFamily="34" charset="0"/>
                          <a:cs typeface="Arial" panose="020B0604020202020204" pitchFamily="34" charset="0"/>
                        </a:rPr>
                        <a:t>7.66</a:t>
                      </a:r>
                      <a:r>
                        <a:rPr lang="pl-PL" smtClean="0">
                          <a:latin typeface="Arial" panose="020B0604020202020204" pitchFamily="34" charset="0"/>
                          <a:cs typeface="Arial" panose="020B0604020202020204" pitchFamily="34" charset="0"/>
                        </a:rPr>
                        <a:t>%</a:t>
                      </a:r>
                    </a:p>
                    <a:p>
                      <a:r>
                        <a:rPr lang="pl-PL" smtClean="0">
                          <a:solidFill>
                            <a:srgbClr val="FF0000"/>
                          </a:solidFill>
                          <a:latin typeface="Arial" panose="020B0604020202020204" pitchFamily="34" charset="0"/>
                          <a:cs typeface="Arial" panose="020B0604020202020204" pitchFamily="34" charset="0"/>
                        </a:rPr>
                        <a:t>12,7%</a:t>
                      </a:r>
                      <a:endParaRPr lang="pl-PL">
                        <a:solidFill>
                          <a:srgbClr val="FF0000"/>
                        </a:solidFill>
                        <a:latin typeface="Arial" panose="020B0604020202020204" pitchFamily="34" charset="0"/>
                        <a:cs typeface="Arial" panose="020B0604020202020204" pitchFamily="34" charset="0"/>
                      </a:endParaRPr>
                    </a:p>
                  </a:txBody>
                  <a:tcPr marL="68580" marR="68580" anchor="ctr">
                    <a:lnL>
                      <a:noFill/>
                    </a:lnL>
                    <a:lnR>
                      <a:noFill/>
                    </a:lnR>
                    <a:lnT>
                      <a:noFill/>
                    </a:lnT>
                    <a:lnB>
                      <a:noFill/>
                    </a:lnB>
                  </a:tcPr>
                </a:tc>
                <a:tc>
                  <a:txBody>
                    <a:bodyPr/>
                    <a:lstStyle/>
                    <a:p>
                      <a:r>
                        <a:rPr lang="pl-PL">
                          <a:latin typeface="Arial" panose="020B0604020202020204" pitchFamily="34" charset="0"/>
                          <a:cs typeface="Arial" panose="020B0604020202020204" pitchFamily="34" charset="0"/>
                        </a:rPr>
                        <a:t>  c</a:t>
                      </a:r>
                    </a:p>
                  </a:txBody>
                  <a:tcPr marL="68580" marR="68580" anchor="ctr">
                    <a:lnL>
                      <a:noFill/>
                    </a:lnL>
                    <a:lnR>
                      <a:noFill/>
                    </a:lnR>
                    <a:lnT>
                      <a:noFill/>
                    </a:lnT>
                    <a:lnB>
                      <a:noFill/>
                    </a:lnB>
                  </a:tcPr>
                </a:tc>
                <a:tc>
                  <a:txBody>
                    <a:bodyPr/>
                    <a:lstStyle/>
                    <a:p>
                      <a:r>
                        <a:rPr lang="pl-PL">
                          <a:latin typeface="Arial" panose="020B0604020202020204" pitchFamily="34" charset="0"/>
                          <a:cs typeface="Arial" panose="020B0604020202020204" pitchFamily="34" charset="0"/>
                        </a:rPr>
                        <a:t>3.96</a:t>
                      </a:r>
                      <a:r>
                        <a:rPr lang="pl-PL" smtClean="0">
                          <a:latin typeface="Arial" panose="020B0604020202020204" pitchFamily="34" charset="0"/>
                          <a:cs typeface="Arial" panose="020B0604020202020204" pitchFamily="34" charset="0"/>
                        </a:rPr>
                        <a:t>%</a:t>
                      </a:r>
                    </a:p>
                    <a:p>
                      <a:r>
                        <a:rPr lang="pl-PL" smtClean="0">
                          <a:solidFill>
                            <a:srgbClr val="FF0000"/>
                          </a:solidFill>
                          <a:latin typeface="Arial" panose="020B0604020202020204" pitchFamily="34" charset="0"/>
                          <a:cs typeface="Arial" panose="020B0604020202020204" pitchFamily="34" charset="0"/>
                        </a:rPr>
                        <a:t>2,8%</a:t>
                      </a:r>
                      <a:endParaRPr lang="pl-PL">
                        <a:solidFill>
                          <a:srgbClr val="FF0000"/>
                        </a:solidFill>
                        <a:latin typeface="Arial" panose="020B0604020202020204" pitchFamily="34" charset="0"/>
                        <a:cs typeface="Arial" panose="020B0604020202020204" pitchFamily="34" charset="0"/>
                      </a:endParaRPr>
                    </a:p>
                  </a:txBody>
                  <a:tcPr marL="68580" marR="68580" anchor="ctr">
                    <a:lnL>
                      <a:noFill/>
                    </a:lnL>
                    <a:lnR>
                      <a:noFill/>
                    </a:lnR>
                    <a:lnT>
                      <a:noFill/>
                    </a:lnT>
                    <a:lnB>
                      <a:noFill/>
                    </a:lnB>
                  </a:tcPr>
                </a:tc>
                <a:tc>
                  <a:txBody>
                    <a:bodyPr/>
                    <a:lstStyle/>
                    <a:p>
                      <a:r>
                        <a:rPr lang="pl-PL">
                          <a:latin typeface="Arial" panose="020B0604020202020204" pitchFamily="34" charset="0"/>
                          <a:cs typeface="Arial" panose="020B0604020202020204" pitchFamily="34" charset="0"/>
                        </a:rPr>
                        <a:t>  j</a:t>
                      </a:r>
                    </a:p>
                  </a:txBody>
                  <a:tcPr marL="68580" marR="68580" anchor="ctr">
                    <a:lnL>
                      <a:noFill/>
                    </a:lnL>
                    <a:lnR>
                      <a:noFill/>
                    </a:lnR>
                    <a:lnT>
                      <a:noFill/>
                    </a:lnT>
                    <a:lnB>
                      <a:noFill/>
                    </a:lnB>
                  </a:tcPr>
                </a:tc>
                <a:tc>
                  <a:txBody>
                    <a:bodyPr/>
                    <a:lstStyle/>
                    <a:p>
                      <a:r>
                        <a:rPr lang="pl-PL">
                          <a:latin typeface="Arial" panose="020B0604020202020204" pitchFamily="34" charset="0"/>
                          <a:cs typeface="Arial" panose="020B0604020202020204" pitchFamily="34" charset="0"/>
                        </a:rPr>
                        <a:t>2.28</a:t>
                      </a:r>
                      <a:r>
                        <a:rPr lang="pl-PL" smtClean="0">
                          <a:latin typeface="Arial" panose="020B0604020202020204" pitchFamily="34" charset="0"/>
                          <a:cs typeface="Arial" panose="020B0604020202020204" pitchFamily="34" charset="0"/>
                        </a:rPr>
                        <a:t>%</a:t>
                      </a:r>
                    </a:p>
                    <a:p>
                      <a:r>
                        <a:rPr lang="pl-PL" smtClean="0">
                          <a:solidFill>
                            <a:srgbClr val="FF0000"/>
                          </a:solidFill>
                          <a:latin typeface="Arial" panose="020B0604020202020204" pitchFamily="34" charset="0"/>
                          <a:cs typeface="Arial" panose="020B0604020202020204" pitchFamily="34" charset="0"/>
                        </a:rPr>
                        <a:t>0,2%</a:t>
                      </a:r>
                      <a:endParaRPr lang="pl-PL">
                        <a:solidFill>
                          <a:srgbClr val="FF0000"/>
                        </a:solidFill>
                        <a:latin typeface="Arial" panose="020B0604020202020204" pitchFamily="34" charset="0"/>
                        <a:cs typeface="Arial" panose="020B0604020202020204" pitchFamily="34" charset="0"/>
                      </a:endParaRPr>
                    </a:p>
                  </a:txBody>
                  <a:tcPr marL="68580" marR="68580" anchor="ctr">
                    <a:lnL>
                      <a:noFill/>
                    </a:lnL>
                    <a:lnR>
                      <a:noFill/>
                    </a:lnR>
                    <a:lnT>
                      <a:noFill/>
                    </a:lnT>
                    <a:lnB>
                      <a:noFill/>
                    </a:lnB>
                  </a:tcPr>
                </a:tc>
                <a:tc>
                  <a:txBody>
                    <a:bodyPr/>
                    <a:lstStyle/>
                    <a:p>
                      <a:r>
                        <a:rPr lang="pl-PL">
                          <a:latin typeface="Arial" panose="020B0604020202020204" pitchFamily="34" charset="0"/>
                          <a:cs typeface="Arial" panose="020B0604020202020204" pitchFamily="34" charset="0"/>
                        </a:rPr>
                        <a:t>  ą</a:t>
                      </a:r>
                    </a:p>
                  </a:txBody>
                  <a:tcPr marL="68580" marR="68580" anchor="ctr">
                    <a:lnL>
                      <a:noFill/>
                    </a:lnL>
                    <a:lnR>
                      <a:noFill/>
                    </a:lnR>
                    <a:lnT>
                      <a:noFill/>
                    </a:lnT>
                    <a:lnB>
                      <a:noFill/>
                    </a:lnB>
                  </a:tcPr>
                </a:tc>
                <a:tc>
                  <a:txBody>
                    <a:bodyPr/>
                    <a:lstStyle/>
                    <a:p>
                      <a:r>
                        <a:rPr lang="pl-PL">
                          <a:latin typeface="Arial" panose="020B0604020202020204" pitchFamily="34" charset="0"/>
                          <a:cs typeface="Arial" panose="020B0604020202020204" pitchFamily="34" charset="0"/>
                        </a:rPr>
                        <a:t>0.99%</a:t>
                      </a:r>
                    </a:p>
                  </a:txBody>
                  <a:tcPr marL="68580" marR="68580" anchor="ctr">
                    <a:lnL>
                      <a:noFill/>
                    </a:lnL>
                    <a:lnR>
                      <a:noFill/>
                    </a:lnR>
                    <a:lnT>
                      <a:noFill/>
                    </a:lnT>
                    <a:lnB>
                      <a:noFill/>
                    </a:lnB>
                  </a:tcPr>
                </a:tc>
                <a:tc>
                  <a:txBody>
                    <a:bodyPr/>
                    <a:lstStyle/>
                    <a:p>
                      <a:r>
                        <a:rPr lang="pl-PL">
                          <a:latin typeface="Arial" panose="020B0604020202020204" pitchFamily="34" charset="0"/>
                          <a:cs typeface="Arial" panose="020B0604020202020204" pitchFamily="34" charset="0"/>
                        </a:rPr>
                        <a:t>  q</a:t>
                      </a:r>
                    </a:p>
                  </a:txBody>
                  <a:tcPr marL="68580" marR="68580" anchor="ctr">
                    <a:lnL>
                      <a:noFill/>
                    </a:lnL>
                    <a:lnR>
                      <a:noFill/>
                    </a:lnR>
                    <a:lnT>
                      <a:noFill/>
                    </a:lnT>
                    <a:lnB>
                      <a:noFill/>
                    </a:lnB>
                  </a:tcPr>
                </a:tc>
                <a:tc>
                  <a:txBody>
                    <a:bodyPr/>
                    <a:lstStyle/>
                    <a:p>
                      <a:r>
                        <a:rPr lang="pl-PL">
                          <a:latin typeface="Arial" panose="020B0604020202020204" pitchFamily="34" charset="0"/>
                          <a:cs typeface="Arial" panose="020B0604020202020204" pitchFamily="34" charset="0"/>
                        </a:rPr>
                        <a:t>0.14</a:t>
                      </a:r>
                      <a:r>
                        <a:rPr lang="pl-PL" smtClean="0">
                          <a:latin typeface="Arial" panose="020B0604020202020204" pitchFamily="34" charset="0"/>
                          <a:cs typeface="Arial" panose="020B0604020202020204" pitchFamily="34" charset="0"/>
                        </a:rPr>
                        <a:t>%</a:t>
                      </a:r>
                    </a:p>
                    <a:p>
                      <a:r>
                        <a:rPr lang="pl-PL" smtClean="0">
                          <a:solidFill>
                            <a:srgbClr val="FF0000"/>
                          </a:solidFill>
                          <a:latin typeface="Arial" panose="020B0604020202020204" pitchFamily="34" charset="0"/>
                          <a:cs typeface="Arial" panose="020B0604020202020204" pitchFamily="34" charset="0"/>
                        </a:rPr>
                        <a:t>0,1%</a:t>
                      </a:r>
                      <a:endParaRPr lang="pl-PL">
                        <a:solidFill>
                          <a:srgbClr val="FF0000"/>
                        </a:solidFill>
                        <a:latin typeface="Arial" panose="020B0604020202020204" pitchFamily="34" charset="0"/>
                        <a:cs typeface="Arial" panose="020B0604020202020204" pitchFamily="34" charset="0"/>
                      </a:endParaRPr>
                    </a:p>
                  </a:txBody>
                  <a:tcPr marL="68580" marR="68580" anchor="ctr">
                    <a:lnL>
                      <a:noFill/>
                    </a:lnL>
                    <a:lnR>
                      <a:noFill/>
                    </a:lnR>
                    <a:lnT>
                      <a:noFill/>
                    </a:lnT>
                    <a:lnB>
                      <a:noFill/>
                    </a:lnB>
                  </a:tcPr>
                </a:tc>
              </a:tr>
              <a:tr h="582600">
                <a:tc>
                  <a:txBody>
                    <a:bodyPr/>
                    <a:lstStyle/>
                    <a:p>
                      <a:r>
                        <a:rPr lang="pl-PL">
                          <a:latin typeface="Arial" panose="020B0604020202020204" pitchFamily="34" charset="0"/>
                          <a:cs typeface="Arial" panose="020B0604020202020204" pitchFamily="34" charset="0"/>
                        </a:rPr>
                        <a:t>z</a:t>
                      </a:r>
                    </a:p>
                  </a:txBody>
                  <a:tcPr marL="68580" marR="68580" anchor="ctr">
                    <a:lnL>
                      <a:noFill/>
                    </a:lnL>
                    <a:lnR>
                      <a:noFill/>
                    </a:lnR>
                    <a:lnT>
                      <a:noFill/>
                    </a:lnT>
                    <a:lnB>
                      <a:noFill/>
                    </a:lnB>
                  </a:tcPr>
                </a:tc>
                <a:tc>
                  <a:txBody>
                    <a:bodyPr/>
                    <a:lstStyle/>
                    <a:p>
                      <a:r>
                        <a:rPr lang="pl-PL">
                          <a:latin typeface="Arial" panose="020B0604020202020204" pitchFamily="34" charset="0"/>
                          <a:cs typeface="Arial" panose="020B0604020202020204" pitchFamily="34" charset="0"/>
                        </a:rPr>
                        <a:t>5.64</a:t>
                      </a:r>
                      <a:r>
                        <a:rPr lang="pl-PL" smtClean="0">
                          <a:latin typeface="Arial" panose="020B0604020202020204" pitchFamily="34" charset="0"/>
                          <a:cs typeface="Arial" panose="020B0604020202020204" pitchFamily="34" charset="0"/>
                        </a:rPr>
                        <a:t>%</a:t>
                      </a:r>
                    </a:p>
                    <a:p>
                      <a:r>
                        <a:rPr lang="pl-PL" smtClean="0">
                          <a:solidFill>
                            <a:srgbClr val="FF0000"/>
                          </a:solidFill>
                          <a:latin typeface="Arial" panose="020B0604020202020204" pitchFamily="34" charset="0"/>
                          <a:cs typeface="Arial" panose="020B0604020202020204" pitchFamily="34" charset="0"/>
                        </a:rPr>
                        <a:t>0,1%</a:t>
                      </a:r>
                      <a:endParaRPr lang="pl-PL">
                        <a:solidFill>
                          <a:srgbClr val="FF0000"/>
                        </a:solidFill>
                        <a:latin typeface="Arial" panose="020B0604020202020204" pitchFamily="34" charset="0"/>
                        <a:cs typeface="Arial" panose="020B0604020202020204" pitchFamily="34" charset="0"/>
                      </a:endParaRPr>
                    </a:p>
                  </a:txBody>
                  <a:tcPr marL="68580" marR="68580" anchor="ctr">
                    <a:lnL>
                      <a:noFill/>
                    </a:lnL>
                    <a:lnR>
                      <a:noFill/>
                    </a:lnR>
                    <a:lnT>
                      <a:noFill/>
                    </a:lnT>
                    <a:lnB>
                      <a:noFill/>
                    </a:lnB>
                  </a:tcPr>
                </a:tc>
                <a:tc>
                  <a:txBody>
                    <a:bodyPr/>
                    <a:lstStyle/>
                    <a:p>
                      <a:r>
                        <a:rPr lang="pl-PL">
                          <a:latin typeface="Arial" panose="020B0604020202020204" pitchFamily="34" charset="0"/>
                          <a:cs typeface="Arial" panose="020B0604020202020204" pitchFamily="34" charset="0"/>
                        </a:rPr>
                        <a:t>  y</a:t>
                      </a:r>
                    </a:p>
                  </a:txBody>
                  <a:tcPr marL="68580" marR="68580" anchor="ctr">
                    <a:lnL>
                      <a:noFill/>
                    </a:lnL>
                    <a:lnR>
                      <a:noFill/>
                    </a:lnR>
                    <a:lnT>
                      <a:noFill/>
                    </a:lnT>
                    <a:lnB>
                      <a:noFill/>
                    </a:lnB>
                  </a:tcPr>
                </a:tc>
                <a:tc>
                  <a:txBody>
                    <a:bodyPr/>
                    <a:lstStyle/>
                    <a:p>
                      <a:r>
                        <a:rPr lang="pl-PL">
                          <a:latin typeface="Arial" panose="020B0604020202020204" pitchFamily="34" charset="0"/>
                          <a:cs typeface="Arial" panose="020B0604020202020204" pitchFamily="34" charset="0"/>
                        </a:rPr>
                        <a:t>3.76</a:t>
                      </a:r>
                      <a:r>
                        <a:rPr lang="pl-PL" smtClean="0">
                          <a:latin typeface="Arial" panose="020B0604020202020204" pitchFamily="34" charset="0"/>
                          <a:cs typeface="Arial" panose="020B0604020202020204" pitchFamily="34" charset="0"/>
                        </a:rPr>
                        <a:t>%</a:t>
                      </a:r>
                    </a:p>
                    <a:p>
                      <a:r>
                        <a:rPr lang="pl-PL" smtClean="0">
                          <a:solidFill>
                            <a:srgbClr val="FF0000"/>
                          </a:solidFill>
                          <a:latin typeface="Arial" panose="020B0604020202020204" pitchFamily="34" charset="0"/>
                          <a:cs typeface="Arial" panose="020B0604020202020204" pitchFamily="34" charset="0"/>
                        </a:rPr>
                        <a:t>2,0%</a:t>
                      </a:r>
                      <a:endParaRPr lang="pl-PL">
                        <a:solidFill>
                          <a:srgbClr val="FF0000"/>
                        </a:solidFill>
                        <a:latin typeface="Arial" panose="020B0604020202020204" pitchFamily="34" charset="0"/>
                        <a:cs typeface="Arial" panose="020B0604020202020204" pitchFamily="34" charset="0"/>
                      </a:endParaRPr>
                    </a:p>
                  </a:txBody>
                  <a:tcPr marL="68580" marR="68580" anchor="ctr">
                    <a:lnL>
                      <a:noFill/>
                    </a:lnL>
                    <a:lnR>
                      <a:noFill/>
                    </a:lnR>
                    <a:lnT>
                      <a:noFill/>
                    </a:lnT>
                    <a:lnB>
                      <a:noFill/>
                    </a:lnB>
                  </a:tcPr>
                </a:tc>
                <a:tc>
                  <a:txBody>
                    <a:bodyPr/>
                    <a:lstStyle/>
                    <a:p>
                      <a:r>
                        <a:rPr lang="pl-PL" dirty="0">
                          <a:latin typeface="Arial" panose="020B0604020202020204" pitchFamily="34" charset="0"/>
                          <a:cs typeface="Arial" panose="020B0604020202020204" pitchFamily="34" charset="0"/>
                        </a:rPr>
                        <a:t>  l</a:t>
                      </a:r>
                    </a:p>
                  </a:txBody>
                  <a:tcPr marL="68580" marR="68580" anchor="ctr">
                    <a:lnL>
                      <a:noFill/>
                    </a:lnL>
                    <a:lnR>
                      <a:noFill/>
                    </a:lnR>
                    <a:lnT>
                      <a:noFill/>
                    </a:lnT>
                    <a:lnB>
                      <a:noFill/>
                    </a:lnB>
                  </a:tcPr>
                </a:tc>
                <a:tc>
                  <a:txBody>
                    <a:bodyPr/>
                    <a:lstStyle/>
                    <a:p>
                      <a:r>
                        <a:rPr lang="pl-PL">
                          <a:latin typeface="Arial" panose="020B0604020202020204" pitchFamily="34" charset="0"/>
                          <a:cs typeface="Arial" panose="020B0604020202020204" pitchFamily="34" charset="0"/>
                        </a:rPr>
                        <a:t>2.10</a:t>
                      </a:r>
                      <a:r>
                        <a:rPr lang="pl-PL" smtClean="0">
                          <a:latin typeface="Arial" panose="020B0604020202020204" pitchFamily="34" charset="0"/>
                          <a:cs typeface="Arial" panose="020B0604020202020204" pitchFamily="34" charset="0"/>
                        </a:rPr>
                        <a:t>%</a:t>
                      </a:r>
                    </a:p>
                    <a:p>
                      <a:r>
                        <a:rPr lang="pl-PL" smtClean="0">
                          <a:solidFill>
                            <a:srgbClr val="FF0000"/>
                          </a:solidFill>
                          <a:latin typeface="Arial" panose="020B0604020202020204" pitchFamily="34" charset="0"/>
                          <a:cs typeface="Arial" panose="020B0604020202020204" pitchFamily="34" charset="0"/>
                        </a:rPr>
                        <a:t>4,0%</a:t>
                      </a:r>
                      <a:endParaRPr lang="pl-PL">
                        <a:solidFill>
                          <a:srgbClr val="FF0000"/>
                        </a:solidFill>
                        <a:latin typeface="Arial" panose="020B0604020202020204" pitchFamily="34" charset="0"/>
                        <a:cs typeface="Arial" panose="020B0604020202020204" pitchFamily="34" charset="0"/>
                      </a:endParaRPr>
                    </a:p>
                  </a:txBody>
                  <a:tcPr marL="68580" marR="68580" anchor="ctr">
                    <a:lnL>
                      <a:noFill/>
                    </a:lnL>
                    <a:lnR>
                      <a:noFill/>
                    </a:lnR>
                    <a:lnT>
                      <a:noFill/>
                    </a:lnT>
                    <a:lnB>
                      <a:noFill/>
                    </a:lnB>
                  </a:tcPr>
                </a:tc>
                <a:tc>
                  <a:txBody>
                    <a:bodyPr/>
                    <a:lstStyle/>
                    <a:p>
                      <a:r>
                        <a:rPr lang="pl-PL">
                          <a:latin typeface="Arial" panose="020B0604020202020204" pitchFamily="34" charset="0"/>
                          <a:cs typeface="Arial" panose="020B0604020202020204" pitchFamily="34" charset="0"/>
                        </a:rPr>
                        <a:t>  ó</a:t>
                      </a:r>
                    </a:p>
                  </a:txBody>
                  <a:tcPr marL="68580" marR="68580" anchor="ctr">
                    <a:lnL>
                      <a:noFill/>
                    </a:lnL>
                    <a:lnR>
                      <a:noFill/>
                    </a:lnR>
                    <a:lnT>
                      <a:noFill/>
                    </a:lnT>
                    <a:lnB>
                      <a:noFill/>
                    </a:lnB>
                  </a:tcPr>
                </a:tc>
                <a:tc>
                  <a:txBody>
                    <a:bodyPr/>
                    <a:lstStyle/>
                    <a:p>
                      <a:r>
                        <a:rPr lang="pl-PL">
                          <a:latin typeface="Arial" panose="020B0604020202020204" pitchFamily="34" charset="0"/>
                          <a:cs typeface="Arial" panose="020B0604020202020204" pitchFamily="34" charset="0"/>
                        </a:rPr>
                        <a:t>0.85%</a:t>
                      </a:r>
                    </a:p>
                  </a:txBody>
                  <a:tcPr marL="68580" marR="68580" anchor="ctr">
                    <a:lnL>
                      <a:noFill/>
                    </a:lnL>
                    <a:lnR>
                      <a:noFill/>
                    </a:lnR>
                    <a:lnT>
                      <a:noFill/>
                    </a:lnT>
                    <a:lnB>
                      <a:noFill/>
                    </a:lnB>
                  </a:tcPr>
                </a:tc>
                <a:tc>
                  <a:txBody>
                    <a:bodyPr/>
                    <a:lstStyle/>
                    <a:p>
                      <a:r>
                        <a:rPr lang="pl-PL">
                          <a:latin typeface="Arial" panose="020B0604020202020204" pitchFamily="34" charset="0"/>
                          <a:cs typeface="Arial" panose="020B0604020202020204" pitchFamily="34" charset="0"/>
                        </a:rPr>
                        <a:t>  ź</a:t>
                      </a:r>
                    </a:p>
                  </a:txBody>
                  <a:tcPr marL="68580" marR="68580" anchor="ctr">
                    <a:lnL>
                      <a:noFill/>
                    </a:lnL>
                    <a:lnR>
                      <a:noFill/>
                    </a:lnR>
                    <a:lnT>
                      <a:noFill/>
                    </a:lnT>
                    <a:lnB>
                      <a:noFill/>
                    </a:lnB>
                  </a:tcPr>
                </a:tc>
                <a:tc>
                  <a:txBody>
                    <a:bodyPr/>
                    <a:lstStyle/>
                    <a:p>
                      <a:r>
                        <a:rPr lang="pl-PL">
                          <a:latin typeface="Arial" panose="020B0604020202020204" pitchFamily="34" charset="0"/>
                          <a:cs typeface="Arial" panose="020B0604020202020204" pitchFamily="34" charset="0"/>
                        </a:rPr>
                        <a:t>0.06%</a:t>
                      </a:r>
                    </a:p>
                  </a:txBody>
                  <a:tcPr marL="68580" marR="68580" anchor="ctr">
                    <a:lnL>
                      <a:noFill/>
                    </a:lnL>
                    <a:lnR>
                      <a:noFill/>
                    </a:lnR>
                    <a:lnT>
                      <a:noFill/>
                    </a:lnT>
                    <a:lnB>
                      <a:noFill/>
                    </a:lnB>
                  </a:tcPr>
                </a:tc>
              </a:tr>
              <a:tr h="669256">
                <a:tc>
                  <a:txBody>
                    <a:bodyPr/>
                    <a:lstStyle/>
                    <a:p>
                      <a:r>
                        <a:rPr lang="pl-PL">
                          <a:latin typeface="Arial" panose="020B0604020202020204" pitchFamily="34" charset="0"/>
                          <a:cs typeface="Arial" panose="020B0604020202020204" pitchFamily="34" charset="0"/>
                        </a:rPr>
                        <a:t>n</a:t>
                      </a:r>
                    </a:p>
                  </a:txBody>
                  <a:tcPr marL="68580" marR="68580" anchor="ctr">
                    <a:lnL>
                      <a:noFill/>
                    </a:lnL>
                    <a:lnR>
                      <a:noFill/>
                    </a:lnR>
                    <a:lnT>
                      <a:noFill/>
                    </a:lnT>
                    <a:lnB>
                      <a:noFill/>
                    </a:lnB>
                  </a:tcPr>
                </a:tc>
                <a:tc>
                  <a:txBody>
                    <a:bodyPr/>
                    <a:lstStyle/>
                    <a:p>
                      <a:r>
                        <a:rPr lang="pl-PL">
                          <a:latin typeface="Arial" panose="020B0604020202020204" pitchFamily="34" charset="0"/>
                          <a:cs typeface="Arial" panose="020B0604020202020204" pitchFamily="34" charset="0"/>
                        </a:rPr>
                        <a:t>5.52</a:t>
                      </a:r>
                      <a:r>
                        <a:rPr lang="pl-PL" smtClean="0">
                          <a:latin typeface="Arial" panose="020B0604020202020204" pitchFamily="34" charset="0"/>
                          <a:cs typeface="Arial" panose="020B0604020202020204" pitchFamily="34" charset="0"/>
                        </a:rPr>
                        <a:t>%</a:t>
                      </a:r>
                    </a:p>
                    <a:p>
                      <a:r>
                        <a:rPr lang="pl-PL" smtClean="0">
                          <a:solidFill>
                            <a:srgbClr val="FF0000"/>
                          </a:solidFill>
                          <a:latin typeface="Arial" panose="020B0604020202020204" pitchFamily="34" charset="0"/>
                          <a:cs typeface="Arial" panose="020B0604020202020204" pitchFamily="34" charset="0"/>
                        </a:rPr>
                        <a:t>6,7%</a:t>
                      </a:r>
                      <a:endParaRPr lang="pl-PL">
                        <a:solidFill>
                          <a:srgbClr val="FF0000"/>
                        </a:solidFill>
                        <a:latin typeface="Arial" panose="020B0604020202020204" pitchFamily="34" charset="0"/>
                        <a:cs typeface="Arial" panose="020B0604020202020204" pitchFamily="34" charset="0"/>
                      </a:endParaRPr>
                    </a:p>
                  </a:txBody>
                  <a:tcPr marL="68580" marR="68580" anchor="ctr">
                    <a:lnL>
                      <a:noFill/>
                    </a:lnL>
                    <a:lnR>
                      <a:noFill/>
                    </a:lnR>
                    <a:lnT>
                      <a:noFill/>
                    </a:lnT>
                    <a:lnB>
                      <a:noFill/>
                    </a:lnB>
                  </a:tcPr>
                </a:tc>
                <a:tc>
                  <a:txBody>
                    <a:bodyPr/>
                    <a:lstStyle/>
                    <a:p>
                      <a:r>
                        <a:rPr lang="pl-PL">
                          <a:latin typeface="Arial" panose="020B0604020202020204" pitchFamily="34" charset="0"/>
                          <a:cs typeface="Arial" panose="020B0604020202020204" pitchFamily="34" charset="0"/>
                        </a:rPr>
                        <a:t>  k</a:t>
                      </a:r>
                    </a:p>
                  </a:txBody>
                  <a:tcPr marL="68580" marR="68580" anchor="ctr">
                    <a:lnL>
                      <a:noFill/>
                    </a:lnL>
                    <a:lnR>
                      <a:noFill/>
                    </a:lnR>
                    <a:lnT>
                      <a:noFill/>
                    </a:lnT>
                    <a:lnB>
                      <a:noFill/>
                    </a:lnB>
                  </a:tcPr>
                </a:tc>
                <a:tc>
                  <a:txBody>
                    <a:bodyPr/>
                    <a:lstStyle/>
                    <a:p>
                      <a:r>
                        <a:rPr lang="pl-PL">
                          <a:latin typeface="Arial" panose="020B0604020202020204" pitchFamily="34" charset="0"/>
                          <a:cs typeface="Arial" panose="020B0604020202020204" pitchFamily="34" charset="0"/>
                        </a:rPr>
                        <a:t>3.51</a:t>
                      </a:r>
                      <a:r>
                        <a:rPr lang="pl-PL" smtClean="0">
                          <a:latin typeface="Arial" panose="020B0604020202020204" pitchFamily="34" charset="0"/>
                          <a:cs typeface="Arial" panose="020B0604020202020204" pitchFamily="34" charset="0"/>
                        </a:rPr>
                        <a:t>%</a:t>
                      </a:r>
                    </a:p>
                    <a:p>
                      <a:r>
                        <a:rPr lang="pl-PL" smtClean="0">
                          <a:solidFill>
                            <a:srgbClr val="FF0000"/>
                          </a:solidFill>
                          <a:latin typeface="Arial" panose="020B0604020202020204" pitchFamily="34" charset="0"/>
                          <a:cs typeface="Arial" panose="020B0604020202020204" pitchFamily="34" charset="0"/>
                        </a:rPr>
                        <a:t>0,8%</a:t>
                      </a:r>
                      <a:endParaRPr lang="pl-PL">
                        <a:solidFill>
                          <a:srgbClr val="FF0000"/>
                        </a:solidFill>
                        <a:latin typeface="Arial" panose="020B0604020202020204" pitchFamily="34" charset="0"/>
                        <a:cs typeface="Arial" panose="020B0604020202020204" pitchFamily="34" charset="0"/>
                      </a:endParaRPr>
                    </a:p>
                  </a:txBody>
                  <a:tcPr marL="68580" marR="68580" anchor="ctr">
                    <a:lnL>
                      <a:noFill/>
                    </a:lnL>
                    <a:lnR>
                      <a:noFill/>
                    </a:lnR>
                    <a:lnT>
                      <a:noFill/>
                    </a:lnT>
                    <a:lnB>
                      <a:noFill/>
                    </a:lnB>
                  </a:tcPr>
                </a:tc>
                <a:tc>
                  <a:txBody>
                    <a:bodyPr/>
                    <a:lstStyle/>
                    <a:p>
                      <a:r>
                        <a:rPr lang="pl-PL">
                          <a:latin typeface="Arial" panose="020B0604020202020204" pitchFamily="34" charset="0"/>
                          <a:cs typeface="Arial" panose="020B0604020202020204" pitchFamily="34" charset="0"/>
                        </a:rPr>
                        <a:t>  ł</a:t>
                      </a:r>
                    </a:p>
                  </a:txBody>
                  <a:tcPr marL="68580" marR="68580" anchor="ctr">
                    <a:lnL>
                      <a:noFill/>
                    </a:lnL>
                    <a:lnR>
                      <a:noFill/>
                    </a:lnR>
                    <a:lnT>
                      <a:noFill/>
                    </a:lnT>
                    <a:lnB>
                      <a:noFill/>
                    </a:lnB>
                  </a:tcPr>
                </a:tc>
                <a:tc>
                  <a:txBody>
                    <a:bodyPr/>
                    <a:lstStyle/>
                    <a:p>
                      <a:r>
                        <a:rPr lang="pl-PL">
                          <a:latin typeface="Arial" panose="020B0604020202020204" pitchFamily="34" charset="0"/>
                          <a:cs typeface="Arial" panose="020B0604020202020204" pitchFamily="34" charset="0"/>
                        </a:rPr>
                        <a:t>1.82%</a:t>
                      </a:r>
                    </a:p>
                  </a:txBody>
                  <a:tcPr marL="68580" marR="68580" anchor="ctr">
                    <a:lnL>
                      <a:noFill/>
                    </a:lnL>
                    <a:lnR>
                      <a:noFill/>
                    </a:lnR>
                    <a:lnT>
                      <a:noFill/>
                    </a:lnT>
                    <a:lnB>
                      <a:noFill/>
                    </a:lnB>
                  </a:tcPr>
                </a:tc>
                <a:tc>
                  <a:txBody>
                    <a:bodyPr/>
                    <a:lstStyle/>
                    <a:p>
                      <a:r>
                        <a:rPr lang="pl-PL">
                          <a:latin typeface="Arial" panose="020B0604020202020204" pitchFamily="34" charset="0"/>
                          <a:cs typeface="Arial" panose="020B0604020202020204" pitchFamily="34" charset="0"/>
                        </a:rPr>
                        <a:t>  ż</a:t>
                      </a:r>
                    </a:p>
                  </a:txBody>
                  <a:tcPr marL="68580" marR="68580" anchor="ctr">
                    <a:lnL>
                      <a:noFill/>
                    </a:lnL>
                    <a:lnR>
                      <a:noFill/>
                    </a:lnR>
                    <a:lnT>
                      <a:noFill/>
                    </a:lnT>
                    <a:lnB>
                      <a:noFill/>
                    </a:lnB>
                  </a:tcPr>
                </a:tc>
                <a:tc>
                  <a:txBody>
                    <a:bodyPr/>
                    <a:lstStyle/>
                    <a:p>
                      <a:r>
                        <a:rPr lang="pl-PL">
                          <a:latin typeface="Arial" panose="020B0604020202020204" pitchFamily="34" charset="0"/>
                          <a:cs typeface="Arial" panose="020B0604020202020204" pitchFamily="34" charset="0"/>
                        </a:rPr>
                        <a:t>0.83%</a:t>
                      </a:r>
                    </a:p>
                  </a:txBody>
                  <a:tcPr marL="68580" marR="68580" anchor="ctr">
                    <a:lnL>
                      <a:noFill/>
                    </a:lnL>
                    <a:lnR>
                      <a:noFill/>
                    </a:lnR>
                    <a:lnT>
                      <a:noFill/>
                    </a:lnT>
                    <a:lnB>
                      <a:noFill/>
                    </a:lnB>
                  </a:tcPr>
                </a:tc>
                <a:tc>
                  <a:txBody>
                    <a:bodyPr/>
                    <a:lstStyle/>
                    <a:p>
                      <a:r>
                        <a:rPr lang="pl-PL">
                          <a:latin typeface="Arial" panose="020B0604020202020204" pitchFamily="34" charset="0"/>
                          <a:cs typeface="Arial" panose="020B0604020202020204" pitchFamily="34" charset="0"/>
                        </a:rPr>
                        <a:t>  v</a:t>
                      </a:r>
                    </a:p>
                  </a:txBody>
                  <a:tcPr marL="68580" marR="68580" anchor="ctr">
                    <a:lnL>
                      <a:noFill/>
                    </a:lnL>
                    <a:lnR>
                      <a:noFill/>
                    </a:lnR>
                    <a:lnT>
                      <a:noFill/>
                    </a:lnT>
                    <a:lnB>
                      <a:noFill/>
                    </a:lnB>
                  </a:tcPr>
                </a:tc>
                <a:tc>
                  <a:txBody>
                    <a:bodyPr/>
                    <a:lstStyle/>
                    <a:p>
                      <a:r>
                        <a:rPr lang="pl-PL">
                          <a:latin typeface="Arial" panose="020B0604020202020204" pitchFamily="34" charset="0"/>
                          <a:cs typeface="Arial" panose="020B0604020202020204" pitchFamily="34" charset="0"/>
                        </a:rPr>
                        <a:t>0.04</a:t>
                      </a:r>
                      <a:r>
                        <a:rPr lang="pl-PL" smtClean="0">
                          <a:latin typeface="Arial" panose="020B0604020202020204" pitchFamily="34" charset="0"/>
                          <a:cs typeface="Arial" panose="020B0604020202020204" pitchFamily="34" charset="0"/>
                        </a:rPr>
                        <a:t>%</a:t>
                      </a:r>
                    </a:p>
                    <a:p>
                      <a:r>
                        <a:rPr lang="pl-PL" smtClean="0">
                          <a:solidFill>
                            <a:srgbClr val="FF0000"/>
                          </a:solidFill>
                          <a:latin typeface="Arial" panose="020B0604020202020204" pitchFamily="34" charset="0"/>
                          <a:cs typeface="Arial" panose="020B0604020202020204" pitchFamily="34" charset="0"/>
                        </a:rPr>
                        <a:t>1,0%</a:t>
                      </a:r>
                      <a:endParaRPr lang="pl-PL">
                        <a:solidFill>
                          <a:srgbClr val="FF0000"/>
                        </a:solidFill>
                        <a:latin typeface="Arial" panose="020B0604020202020204" pitchFamily="34" charset="0"/>
                        <a:cs typeface="Arial" panose="020B0604020202020204" pitchFamily="34" charset="0"/>
                      </a:endParaRPr>
                    </a:p>
                  </a:txBody>
                  <a:tcPr marL="68580" marR="68580" anchor="ctr">
                    <a:lnL>
                      <a:noFill/>
                    </a:lnL>
                    <a:lnR>
                      <a:noFill/>
                    </a:lnR>
                    <a:lnT>
                      <a:noFill/>
                    </a:lnT>
                    <a:lnB>
                      <a:noFill/>
                    </a:lnB>
                  </a:tcPr>
                </a:tc>
              </a:tr>
              <a:tr h="669256">
                <a:tc>
                  <a:txBody>
                    <a:bodyPr/>
                    <a:lstStyle/>
                    <a:p>
                      <a:r>
                        <a:rPr lang="pl-PL">
                          <a:latin typeface="Arial" panose="020B0604020202020204" pitchFamily="34" charset="0"/>
                          <a:cs typeface="Arial" panose="020B0604020202020204" pitchFamily="34" charset="0"/>
                        </a:rPr>
                        <a:t>r</a:t>
                      </a:r>
                    </a:p>
                  </a:txBody>
                  <a:tcPr marL="68580" marR="68580" anchor="ctr">
                    <a:lnL>
                      <a:noFill/>
                    </a:lnL>
                    <a:lnR>
                      <a:noFill/>
                    </a:lnR>
                    <a:lnT>
                      <a:noFill/>
                    </a:lnT>
                    <a:lnB>
                      <a:noFill/>
                    </a:lnB>
                  </a:tcPr>
                </a:tc>
                <a:tc>
                  <a:txBody>
                    <a:bodyPr/>
                    <a:lstStyle/>
                    <a:p>
                      <a:r>
                        <a:rPr lang="pl-PL">
                          <a:latin typeface="Arial" panose="020B0604020202020204" pitchFamily="34" charset="0"/>
                          <a:cs typeface="Arial" panose="020B0604020202020204" pitchFamily="34" charset="0"/>
                        </a:rPr>
                        <a:t>4.69</a:t>
                      </a:r>
                      <a:r>
                        <a:rPr lang="pl-PL" smtClean="0">
                          <a:latin typeface="Arial" panose="020B0604020202020204" pitchFamily="34" charset="0"/>
                          <a:cs typeface="Arial" panose="020B0604020202020204" pitchFamily="34" charset="0"/>
                        </a:rPr>
                        <a:t>%</a:t>
                      </a:r>
                    </a:p>
                    <a:p>
                      <a:r>
                        <a:rPr lang="pl-PL" smtClean="0">
                          <a:solidFill>
                            <a:srgbClr val="FF0000"/>
                          </a:solidFill>
                          <a:latin typeface="Arial" panose="020B0604020202020204" pitchFamily="34" charset="0"/>
                          <a:cs typeface="Arial" panose="020B0604020202020204" pitchFamily="34" charset="0"/>
                        </a:rPr>
                        <a:t>6,0%</a:t>
                      </a:r>
                      <a:endParaRPr lang="pl-PL">
                        <a:solidFill>
                          <a:srgbClr val="FF0000"/>
                        </a:solidFill>
                        <a:latin typeface="Arial" panose="020B0604020202020204" pitchFamily="34" charset="0"/>
                        <a:cs typeface="Arial" panose="020B0604020202020204" pitchFamily="34" charset="0"/>
                      </a:endParaRPr>
                    </a:p>
                  </a:txBody>
                  <a:tcPr marL="68580" marR="68580" anchor="ctr">
                    <a:lnL>
                      <a:noFill/>
                    </a:lnL>
                    <a:lnR>
                      <a:noFill/>
                    </a:lnR>
                    <a:lnT>
                      <a:noFill/>
                    </a:lnT>
                    <a:lnB>
                      <a:noFill/>
                    </a:lnB>
                  </a:tcPr>
                </a:tc>
                <a:tc>
                  <a:txBody>
                    <a:bodyPr/>
                    <a:lstStyle/>
                    <a:p>
                      <a:r>
                        <a:rPr lang="pl-PL">
                          <a:latin typeface="Arial" panose="020B0604020202020204" pitchFamily="34" charset="0"/>
                          <a:cs typeface="Arial" panose="020B0604020202020204" pitchFamily="34" charset="0"/>
                        </a:rPr>
                        <a:t>  d</a:t>
                      </a:r>
                    </a:p>
                  </a:txBody>
                  <a:tcPr marL="68580" marR="68580" anchor="ctr">
                    <a:lnL>
                      <a:noFill/>
                    </a:lnL>
                    <a:lnR>
                      <a:noFill/>
                    </a:lnR>
                    <a:lnT>
                      <a:noFill/>
                    </a:lnT>
                    <a:lnB>
                      <a:noFill/>
                    </a:lnB>
                  </a:tcPr>
                </a:tc>
                <a:tc>
                  <a:txBody>
                    <a:bodyPr/>
                    <a:lstStyle/>
                    <a:p>
                      <a:r>
                        <a:rPr lang="pl-PL">
                          <a:latin typeface="Arial" panose="020B0604020202020204" pitchFamily="34" charset="0"/>
                          <a:cs typeface="Arial" panose="020B0604020202020204" pitchFamily="34" charset="0"/>
                        </a:rPr>
                        <a:t>3.25</a:t>
                      </a:r>
                      <a:r>
                        <a:rPr lang="pl-PL" smtClean="0">
                          <a:latin typeface="Arial" panose="020B0604020202020204" pitchFamily="34" charset="0"/>
                          <a:cs typeface="Arial" panose="020B0604020202020204" pitchFamily="34" charset="0"/>
                        </a:rPr>
                        <a:t>%</a:t>
                      </a:r>
                    </a:p>
                    <a:p>
                      <a:r>
                        <a:rPr lang="pl-PL" smtClean="0">
                          <a:solidFill>
                            <a:srgbClr val="FF0000"/>
                          </a:solidFill>
                          <a:latin typeface="Arial" panose="020B0604020202020204" pitchFamily="34" charset="0"/>
                          <a:cs typeface="Arial" panose="020B0604020202020204" pitchFamily="34" charset="0"/>
                        </a:rPr>
                        <a:t>4,3%</a:t>
                      </a:r>
                      <a:endParaRPr lang="pl-PL">
                        <a:solidFill>
                          <a:srgbClr val="FF0000"/>
                        </a:solidFill>
                        <a:latin typeface="Arial" panose="020B0604020202020204" pitchFamily="34" charset="0"/>
                        <a:cs typeface="Arial" panose="020B0604020202020204" pitchFamily="34" charset="0"/>
                      </a:endParaRPr>
                    </a:p>
                  </a:txBody>
                  <a:tcPr marL="68580" marR="68580" anchor="ctr">
                    <a:lnL>
                      <a:noFill/>
                    </a:lnL>
                    <a:lnR>
                      <a:noFill/>
                    </a:lnR>
                    <a:lnT>
                      <a:noFill/>
                    </a:lnT>
                    <a:lnB>
                      <a:noFill/>
                    </a:lnB>
                  </a:tcPr>
                </a:tc>
                <a:tc>
                  <a:txBody>
                    <a:bodyPr/>
                    <a:lstStyle/>
                    <a:p>
                      <a:r>
                        <a:rPr lang="pl-PL">
                          <a:latin typeface="Arial" panose="020B0604020202020204" pitchFamily="34" charset="0"/>
                          <a:cs typeface="Arial" panose="020B0604020202020204" pitchFamily="34" charset="0"/>
                        </a:rPr>
                        <a:t>  b</a:t>
                      </a:r>
                    </a:p>
                  </a:txBody>
                  <a:tcPr marL="68580" marR="68580" anchor="ctr">
                    <a:lnL>
                      <a:noFill/>
                    </a:lnL>
                    <a:lnR>
                      <a:noFill/>
                    </a:lnR>
                    <a:lnT>
                      <a:noFill/>
                    </a:lnT>
                    <a:lnB>
                      <a:noFill/>
                    </a:lnB>
                  </a:tcPr>
                </a:tc>
                <a:tc>
                  <a:txBody>
                    <a:bodyPr/>
                    <a:lstStyle/>
                    <a:p>
                      <a:r>
                        <a:rPr lang="pl-PL" smtClean="0">
                          <a:latin typeface="Arial" panose="020B0604020202020204" pitchFamily="34" charset="0"/>
                          <a:cs typeface="Arial" panose="020B0604020202020204" pitchFamily="34" charset="0"/>
                        </a:rPr>
                        <a:t>1.47%</a:t>
                      </a:r>
                    </a:p>
                    <a:p>
                      <a:r>
                        <a:rPr lang="pl-PL" smtClean="0">
                          <a:solidFill>
                            <a:srgbClr val="FF0000"/>
                          </a:solidFill>
                          <a:latin typeface="Arial" panose="020B0604020202020204" pitchFamily="34" charset="0"/>
                          <a:cs typeface="Arial" panose="020B0604020202020204" pitchFamily="34" charset="0"/>
                        </a:rPr>
                        <a:t>1,5%</a:t>
                      </a:r>
                      <a:endParaRPr lang="pl-PL">
                        <a:solidFill>
                          <a:srgbClr val="FF0000"/>
                        </a:solidFill>
                        <a:latin typeface="Arial" panose="020B0604020202020204" pitchFamily="34" charset="0"/>
                        <a:cs typeface="Arial" panose="020B0604020202020204" pitchFamily="34" charset="0"/>
                      </a:endParaRPr>
                    </a:p>
                  </a:txBody>
                  <a:tcPr marL="68580" marR="68580" anchor="ctr">
                    <a:lnL>
                      <a:noFill/>
                    </a:lnL>
                    <a:lnR>
                      <a:noFill/>
                    </a:lnR>
                    <a:lnT>
                      <a:noFill/>
                    </a:lnT>
                    <a:lnB>
                      <a:noFill/>
                    </a:lnB>
                  </a:tcPr>
                </a:tc>
                <a:tc>
                  <a:txBody>
                    <a:bodyPr/>
                    <a:lstStyle/>
                    <a:p>
                      <a:r>
                        <a:rPr lang="pl-PL">
                          <a:latin typeface="Arial" panose="020B0604020202020204" pitchFamily="34" charset="0"/>
                          <a:cs typeface="Arial" panose="020B0604020202020204" pitchFamily="34" charset="0"/>
                        </a:rPr>
                        <a:t>  ś</a:t>
                      </a:r>
                    </a:p>
                  </a:txBody>
                  <a:tcPr marL="68580" marR="68580" anchor="ctr">
                    <a:lnL>
                      <a:noFill/>
                    </a:lnL>
                    <a:lnR>
                      <a:noFill/>
                    </a:lnR>
                    <a:lnT>
                      <a:noFill/>
                    </a:lnT>
                    <a:lnB>
                      <a:noFill/>
                    </a:lnB>
                  </a:tcPr>
                </a:tc>
                <a:tc>
                  <a:txBody>
                    <a:bodyPr/>
                    <a:lstStyle/>
                    <a:p>
                      <a:r>
                        <a:rPr lang="pl-PL">
                          <a:latin typeface="Arial" panose="020B0604020202020204" pitchFamily="34" charset="0"/>
                          <a:cs typeface="Arial" panose="020B0604020202020204" pitchFamily="34" charset="0"/>
                        </a:rPr>
                        <a:t>0.66%</a:t>
                      </a:r>
                    </a:p>
                  </a:txBody>
                  <a:tcPr marL="68580" marR="68580" anchor="ctr">
                    <a:lnL>
                      <a:noFill/>
                    </a:lnL>
                    <a:lnR>
                      <a:noFill/>
                    </a:lnR>
                    <a:lnT>
                      <a:noFill/>
                    </a:lnT>
                    <a:lnB>
                      <a:noFill/>
                    </a:lnB>
                  </a:tcPr>
                </a:tc>
                <a:tc>
                  <a:txBody>
                    <a:bodyPr/>
                    <a:lstStyle/>
                    <a:p>
                      <a:r>
                        <a:rPr lang="pl-PL">
                          <a:latin typeface="Arial" panose="020B0604020202020204" pitchFamily="34" charset="0"/>
                          <a:cs typeface="Arial" panose="020B0604020202020204" pitchFamily="34" charset="0"/>
                        </a:rPr>
                        <a:t>  x</a:t>
                      </a:r>
                    </a:p>
                  </a:txBody>
                  <a:tcPr marL="68580" marR="68580" anchor="ctr">
                    <a:lnL>
                      <a:noFill/>
                    </a:lnL>
                    <a:lnR>
                      <a:noFill/>
                    </a:lnR>
                    <a:lnT>
                      <a:noFill/>
                    </a:lnT>
                    <a:lnB>
                      <a:noFill/>
                    </a:lnB>
                  </a:tcPr>
                </a:tc>
                <a:tc>
                  <a:txBody>
                    <a:bodyPr/>
                    <a:lstStyle/>
                    <a:p>
                      <a:r>
                        <a:rPr lang="pl-PL">
                          <a:latin typeface="Arial" panose="020B0604020202020204" pitchFamily="34" charset="0"/>
                          <a:cs typeface="Arial" panose="020B0604020202020204" pitchFamily="34" charset="0"/>
                        </a:rPr>
                        <a:t>0.02</a:t>
                      </a:r>
                      <a:r>
                        <a:rPr lang="pl-PL" smtClean="0">
                          <a:latin typeface="Arial" panose="020B0604020202020204" pitchFamily="34" charset="0"/>
                          <a:cs typeface="Arial" panose="020B0604020202020204" pitchFamily="34" charset="0"/>
                        </a:rPr>
                        <a:t>%</a:t>
                      </a:r>
                    </a:p>
                    <a:p>
                      <a:r>
                        <a:rPr lang="pl-PL" smtClean="0">
                          <a:solidFill>
                            <a:srgbClr val="FF0000"/>
                          </a:solidFill>
                          <a:latin typeface="Arial" panose="020B0604020202020204" pitchFamily="34" charset="0"/>
                          <a:cs typeface="Arial" panose="020B0604020202020204" pitchFamily="34" charset="0"/>
                        </a:rPr>
                        <a:t>0,1%</a:t>
                      </a:r>
                      <a:endParaRPr lang="pl-PL">
                        <a:solidFill>
                          <a:srgbClr val="FF0000"/>
                        </a:solidFill>
                        <a:latin typeface="Arial" panose="020B0604020202020204" pitchFamily="34" charset="0"/>
                        <a:cs typeface="Arial" panose="020B0604020202020204" pitchFamily="34" charset="0"/>
                      </a:endParaRPr>
                    </a:p>
                  </a:txBody>
                  <a:tcPr marL="68580" marR="68580" anchor="ctr">
                    <a:lnL>
                      <a:noFill/>
                    </a:lnL>
                    <a:lnR>
                      <a:noFill/>
                    </a:lnR>
                    <a:lnT>
                      <a:noFill/>
                    </a:lnT>
                    <a:lnB>
                      <a:noFill/>
                    </a:lnB>
                  </a:tcPr>
                </a:tc>
              </a:tr>
            </a:tbl>
          </a:graphicData>
        </a:graphic>
      </p:graphicFrame>
      <p:sp>
        <p:nvSpPr>
          <p:cNvPr id="21578" name="Rectangle 1"/>
          <p:cNvSpPr>
            <a:spLocks noChangeArrowheads="1"/>
          </p:cNvSpPr>
          <p:nvPr/>
        </p:nvSpPr>
        <p:spPr bwMode="auto">
          <a:xfrm>
            <a:off x="1524000" y="-461665"/>
            <a:ext cx="248786" cy="92333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spAutoFit/>
          </a:bodyPr>
          <a:lstStyle/>
          <a:p>
            <a:r>
              <a:rPr lang="pl-PL" altLang="pl-PL">
                <a:latin typeface="Arial" charset="0"/>
              </a:rPr>
              <a:t>.</a:t>
            </a:r>
          </a:p>
          <a:p>
            <a:endParaRPr lang="pl-PL" altLang="pl-PL">
              <a:latin typeface="Arial" charset="0"/>
            </a:endParaRPr>
          </a:p>
          <a:p>
            <a:endParaRPr lang="pl-PL" altLang="pl-PL">
              <a:latin typeface="Arial" charset="0"/>
            </a:endParaRPr>
          </a:p>
        </p:txBody>
      </p:sp>
    </p:spTree>
    <p:extLst>
      <p:ext uri="{BB962C8B-B14F-4D97-AF65-F5344CB8AC3E}">
        <p14:creationId xmlns:p14="http://schemas.microsoft.com/office/powerpoint/2010/main" xmlns="" val="22343350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                       TROCHĘ  HISTORII</a:t>
            </a:r>
            <a:endParaRPr lang="pl-PL" dirty="0"/>
          </a:p>
        </p:txBody>
      </p:sp>
      <p:sp>
        <p:nvSpPr>
          <p:cNvPr id="3" name="Symbol zastępczy zawartości 2"/>
          <p:cNvSpPr>
            <a:spLocks noGrp="1"/>
          </p:cNvSpPr>
          <p:nvPr>
            <p:ph sz="quarter" idx="13"/>
          </p:nvPr>
        </p:nvSpPr>
        <p:spPr>
          <a:xfrm>
            <a:off x="685800" y="1837766"/>
            <a:ext cx="10394707" cy="3536820"/>
          </a:xfrm>
        </p:spPr>
        <p:txBody>
          <a:bodyPr>
            <a:noAutofit/>
          </a:bodyPr>
          <a:lstStyle/>
          <a:p>
            <a:r>
              <a:rPr lang="pl-PL" sz="2400" smtClean="0"/>
              <a:t>W tym roku obchodzimy stulecie </a:t>
            </a:r>
            <a:r>
              <a:rPr lang="pl-PL" sz="2400" smtClean="0">
                <a:solidFill>
                  <a:srgbClr val="FF0000"/>
                </a:solidFill>
              </a:rPr>
              <a:t>Bitwy warszawskiej </a:t>
            </a:r>
            <a:r>
              <a:rPr lang="pl-PL" sz="2400" smtClean="0"/>
              <a:t>– W ocenie histo-ryków- jednej z najważniejszych bitew w dziejach świata. Na Polskie zwy-cięstwo w tej bitwie złożyły się – jak wiemy – i bohaterstwo polskiego żołnierza, i błyskotliwa strategia  dowództwa polskiej armii z marszałkiem </a:t>
            </a:r>
            <a:r>
              <a:rPr lang="pl-PL" sz="2400" smtClean="0">
                <a:solidFill>
                  <a:srgbClr val="FF0000"/>
                </a:solidFill>
              </a:rPr>
              <a:t>józefem Piłsudskim </a:t>
            </a:r>
            <a:r>
              <a:rPr lang="pl-PL" sz="2400" smtClean="0"/>
              <a:t>na czele   i nadzwyczajna  postawa całego narodu zmo-bilizowanego przez rząd,  któremu przewodził jako premier  (prawie) </a:t>
            </a:r>
            <a:r>
              <a:rPr lang="pl-PL" sz="2400" smtClean="0">
                <a:solidFill>
                  <a:srgbClr val="FF0000"/>
                </a:solidFill>
              </a:rPr>
              <a:t>tarnowianin -Wincenty witos.</a:t>
            </a:r>
            <a:endParaRPr lang="pl-PL" sz="2400">
              <a:solidFill>
                <a:srgbClr val="FF0000"/>
              </a:solidFill>
            </a:endParaRPr>
          </a:p>
        </p:txBody>
      </p:sp>
    </p:spTree>
    <p:extLst>
      <p:ext uri="{BB962C8B-B14F-4D97-AF65-F5344CB8AC3E}">
        <p14:creationId xmlns:p14="http://schemas.microsoft.com/office/powerpoint/2010/main" xmlns="" val="13307899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685801" y="685801"/>
            <a:ext cx="10396882" cy="727364"/>
          </a:xfrm>
        </p:spPr>
        <p:txBody>
          <a:bodyPr>
            <a:normAutofit fontScale="90000"/>
          </a:bodyPr>
          <a:lstStyle/>
          <a:p>
            <a:r>
              <a:rPr lang="pl-PL" smtClean="0"/>
              <a:t>          Maszyny szyfrujące</a:t>
            </a:r>
            <a:endParaRPr lang="pl-PL"/>
          </a:p>
        </p:txBody>
      </p:sp>
      <p:sp>
        <p:nvSpPr>
          <p:cNvPr id="3" name="Symbol zastępczy zawartości 2"/>
          <p:cNvSpPr>
            <a:spLocks noGrp="1"/>
          </p:cNvSpPr>
          <p:nvPr>
            <p:ph sz="quarter" idx="13"/>
          </p:nvPr>
        </p:nvSpPr>
        <p:spPr>
          <a:xfrm>
            <a:off x="685800" y="1413166"/>
            <a:ext cx="10394707" cy="4177144"/>
          </a:xfrm>
        </p:spPr>
        <p:txBody>
          <a:bodyPr>
            <a:noAutofit/>
          </a:bodyPr>
          <a:lstStyle/>
          <a:p>
            <a:pPr marL="0" indent="0">
              <a:buNone/>
            </a:pPr>
            <a:r>
              <a:rPr lang="pl-PL" sz="2400" smtClean="0">
                <a:latin typeface="Arial" panose="020B0604020202020204" pitchFamily="34" charset="0"/>
                <a:cs typeface="Arial" panose="020B0604020202020204" pitchFamily="34" charset="0"/>
              </a:rPr>
              <a:t>Pod koniec I-wojny światowej dojrzał pomysł, by zmie-niać szyfrującą permutację wraz z kolejnym numerem li-tery w szyfrowanym tekście. Pomysł ten w praktyce wy-kluczał szyfrowanie „ręczne”, ale okazał się możliwy do zrealizowania przy użyciu specjalnych maszyn szyfrują-cych. Na pomysł działania takiej maszyny wpadł holender-ski inżynier </a:t>
            </a:r>
            <a:r>
              <a:rPr lang="pl-PL" sz="2400" smtClean="0">
                <a:solidFill>
                  <a:schemeClr val="accent1"/>
                </a:solidFill>
                <a:latin typeface="Arial" panose="020B0604020202020204" pitchFamily="34" charset="0"/>
                <a:cs typeface="Arial" panose="020B0604020202020204" pitchFamily="34" charset="0"/>
              </a:rPr>
              <a:t>Hugo koch</a:t>
            </a:r>
            <a:r>
              <a:rPr lang="pl-PL" sz="2400" smtClean="0">
                <a:latin typeface="Arial" panose="020B0604020202020204" pitchFamily="34" charset="0"/>
                <a:cs typeface="Arial" panose="020B0604020202020204" pitchFamily="34" charset="0"/>
              </a:rPr>
              <a:t>, który w </a:t>
            </a:r>
            <a:r>
              <a:rPr lang="pl-PL" sz="2400" smtClean="0">
                <a:solidFill>
                  <a:schemeClr val="accent1"/>
                </a:solidFill>
                <a:latin typeface="Arial" panose="020B0604020202020204" pitchFamily="34" charset="0"/>
                <a:cs typeface="Arial" panose="020B0604020202020204" pitchFamily="34" charset="0"/>
              </a:rPr>
              <a:t>1919</a:t>
            </a:r>
            <a:r>
              <a:rPr lang="pl-PL" sz="2400" smtClean="0">
                <a:latin typeface="Arial" panose="020B0604020202020204" pitchFamily="34" charset="0"/>
                <a:cs typeface="Arial" panose="020B0604020202020204" pitchFamily="34" charset="0"/>
              </a:rPr>
              <a:t> sprzedał patent /pomysł niemieckiemu inżynierowi </a:t>
            </a:r>
            <a:r>
              <a:rPr lang="pl-PL" sz="2400" smtClean="0">
                <a:solidFill>
                  <a:schemeClr val="accent1"/>
                </a:solidFill>
                <a:latin typeface="Arial" panose="020B0604020202020204" pitchFamily="34" charset="0"/>
                <a:cs typeface="Arial" panose="020B0604020202020204" pitchFamily="34" charset="0"/>
              </a:rPr>
              <a:t>Arturowi Scherbiusowi.</a:t>
            </a:r>
            <a:endParaRPr lang="pl-PL" sz="2400">
              <a:solidFill>
                <a:schemeClr val="accent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10796511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685801" y="685800"/>
            <a:ext cx="10396882" cy="698157"/>
          </a:xfrm>
        </p:spPr>
        <p:txBody>
          <a:bodyPr>
            <a:normAutofit fontScale="90000"/>
          </a:bodyPr>
          <a:lstStyle/>
          <a:p>
            <a:r>
              <a:rPr lang="pl-PL" smtClean="0"/>
              <a:t>                        ENIGMA - Działanie</a:t>
            </a:r>
            <a:endParaRPr lang="pl-PL"/>
          </a:p>
        </p:txBody>
      </p:sp>
      <p:sp>
        <p:nvSpPr>
          <p:cNvPr id="3" name="Symbol zastępczy zawartości 2"/>
          <p:cNvSpPr>
            <a:spLocks noGrp="1"/>
          </p:cNvSpPr>
          <p:nvPr>
            <p:ph sz="quarter" idx="13"/>
          </p:nvPr>
        </p:nvSpPr>
        <p:spPr>
          <a:xfrm>
            <a:off x="685801" y="1664043"/>
            <a:ext cx="10394707" cy="3822357"/>
          </a:xfrm>
        </p:spPr>
        <p:txBody>
          <a:bodyPr>
            <a:normAutofit/>
          </a:bodyPr>
          <a:lstStyle/>
          <a:p>
            <a:pPr marL="0" indent="0">
              <a:buNone/>
            </a:pPr>
            <a:r>
              <a:rPr lang="pl-PL" smtClean="0">
                <a:latin typeface="Arial" panose="020B0604020202020204" pitchFamily="34" charset="0"/>
                <a:cs typeface="Arial" panose="020B0604020202020204" pitchFamily="34" charset="0"/>
              </a:rPr>
              <a:t>W Tym właśnie roku Scherbius  rozpoczął  produkcję maszyn szyf-rujących do </a:t>
            </a:r>
            <a:r>
              <a:rPr lang="pl-PL" smtClean="0">
                <a:solidFill>
                  <a:schemeClr val="accent1"/>
                </a:solidFill>
                <a:latin typeface="Arial" panose="020B0604020202020204" pitchFamily="34" charset="0"/>
                <a:cs typeface="Arial" panose="020B0604020202020204" pitchFamily="34" charset="0"/>
              </a:rPr>
              <a:t>automatycznego szyfrowania i dekryptażu</a:t>
            </a:r>
            <a:r>
              <a:rPr lang="pl-PL" smtClean="0">
                <a:latin typeface="Arial" panose="020B0604020202020204" pitchFamily="34" charset="0"/>
                <a:cs typeface="Arial" panose="020B0604020202020204" pitchFamily="34" charset="0"/>
              </a:rPr>
              <a:t> o nazwie </a:t>
            </a:r>
            <a:r>
              <a:rPr lang="pl-PL" smtClean="0">
                <a:solidFill>
                  <a:schemeClr val="accent1"/>
                </a:solidFill>
                <a:latin typeface="Arial" panose="020B0604020202020204" pitchFamily="34" charset="0"/>
                <a:cs typeface="Arial" panose="020B0604020202020204" pitchFamily="34" charset="0"/>
              </a:rPr>
              <a:t>Enigma, </a:t>
            </a:r>
            <a:r>
              <a:rPr lang="pl-PL" smtClean="0">
                <a:latin typeface="Arial" panose="020B0604020202020204" pitchFamily="34" charset="0"/>
                <a:cs typeface="Arial" panose="020B0604020202020204" pitchFamily="34" charset="0"/>
              </a:rPr>
              <a:t>Początkowo do użytku handlowego, a z czasem wojskowego.</a:t>
            </a:r>
            <a:r>
              <a:rPr lang="pl-PL" altLang="pl-PL"/>
              <a:t> </a:t>
            </a:r>
            <a:r>
              <a:rPr lang="pl-PL" altLang="pl-PL">
                <a:latin typeface="Arial" panose="020B0604020202020204" pitchFamily="34" charset="0"/>
                <a:cs typeface="Arial" panose="020B0604020202020204" pitchFamily="34" charset="0"/>
              </a:rPr>
              <a:t>Tak jak inne maszyny oparte na </a:t>
            </a:r>
            <a:r>
              <a:rPr lang="pl-PL" altLang="pl-PL" smtClean="0">
                <a:latin typeface="Arial" panose="020B0604020202020204" pitchFamily="34" charset="0"/>
                <a:cs typeface="Arial" panose="020B0604020202020204" pitchFamily="34" charset="0"/>
              </a:rPr>
              <a:t>rotorach</a:t>
            </a:r>
            <a:r>
              <a:rPr lang="pl-PL" altLang="pl-PL">
                <a:latin typeface="Arial" panose="020B0604020202020204" pitchFamily="34" charset="0"/>
                <a:cs typeface="Arial" panose="020B0604020202020204" pitchFamily="34" charset="0"/>
              </a:rPr>
              <a:t>, Enigma jest połączeniem </a:t>
            </a:r>
            <a:r>
              <a:rPr lang="pl-PL" altLang="pl-PL" smtClean="0">
                <a:latin typeface="Arial" panose="020B0604020202020204" pitchFamily="34" charset="0"/>
                <a:cs typeface="Arial" panose="020B0604020202020204" pitchFamily="34" charset="0"/>
              </a:rPr>
              <a:t>systemów </a:t>
            </a:r>
            <a:r>
              <a:rPr lang="pl-PL" altLang="pl-PL">
                <a:latin typeface="Arial" panose="020B0604020202020204" pitchFamily="34" charset="0"/>
                <a:cs typeface="Arial" panose="020B0604020202020204" pitchFamily="34" charset="0"/>
              </a:rPr>
              <a:t>elektrycznego i </a:t>
            </a:r>
            <a:r>
              <a:rPr lang="pl-PL" altLang="pl-PL" smtClean="0">
                <a:latin typeface="Arial" panose="020B0604020202020204" pitchFamily="34" charset="0"/>
                <a:cs typeface="Arial" panose="020B0604020202020204" pitchFamily="34" charset="0"/>
              </a:rPr>
              <a:t>mechanicznego</a:t>
            </a:r>
            <a:r>
              <a:rPr lang="pl-PL" altLang="pl-PL">
                <a:latin typeface="Arial" panose="020B0604020202020204" pitchFamily="34" charset="0"/>
                <a:cs typeface="Arial" panose="020B0604020202020204" pitchFamily="34" charset="0"/>
              </a:rPr>
              <a:t>. Część mechaniczna składa się z alfabetycznej 26-znakowej </a:t>
            </a:r>
            <a:r>
              <a:rPr lang="pl-PL" altLang="pl-PL" smtClean="0">
                <a:latin typeface="Arial" panose="020B0604020202020204" pitchFamily="34" charset="0"/>
                <a:cs typeface="Arial" panose="020B0604020202020204" pitchFamily="34" charset="0"/>
                <a:hlinkClick r:id="rId2" tooltip="Klawiatura komputerowa"/>
              </a:rPr>
              <a:t>klawiatury</a:t>
            </a:r>
            <a:r>
              <a:rPr lang="pl-PL" altLang="pl-PL">
                <a:latin typeface="Arial" panose="020B0604020202020204" pitchFamily="34" charset="0"/>
                <a:cs typeface="Arial" panose="020B0604020202020204" pitchFamily="34" charset="0"/>
              </a:rPr>
              <a:t> </a:t>
            </a:r>
            <a:r>
              <a:rPr lang="pl-PL" altLang="pl-PL" smtClean="0">
                <a:latin typeface="Arial" panose="020B0604020202020204" pitchFamily="34" charset="0"/>
                <a:cs typeface="Arial" panose="020B0604020202020204" pitchFamily="34" charset="0"/>
              </a:rPr>
              <a:t> Oraz </a:t>
            </a:r>
            <a:r>
              <a:rPr lang="pl-PL" altLang="pl-PL">
                <a:latin typeface="Arial" panose="020B0604020202020204" pitchFamily="34" charset="0"/>
                <a:cs typeface="Arial" panose="020B0604020202020204" pitchFamily="34" charset="0"/>
              </a:rPr>
              <a:t>zestawu osadzonych na wspólnej osi i obracających się bębenków nazywanych </a:t>
            </a:r>
            <a:r>
              <a:rPr lang="pl-PL" altLang="pl-PL" i="1">
                <a:latin typeface="Arial" panose="020B0604020202020204" pitchFamily="34" charset="0"/>
                <a:cs typeface="Arial" panose="020B0604020202020204" pitchFamily="34" charset="0"/>
              </a:rPr>
              <a:t>rotorami</a:t>
            </a:r>
            <a:r>
              <a:rPr lang="pl-PL" altLang="pl-PL">
                <a:latin typeface="Arial" panose="020B0604020202020204" pitchFamily="34" charset="0"/>
                <a:cs typeface="Arial" panose="020B0604020202020204" pitchFamily="34" charset="0"/>
              </a:rPr>
              <a:t> lub </a:t>
            </a:r>
            <a:r>
              <a:rPr lang="pl-PL" altLang="pl-PL" i="1">
                <a:latin typeface="Arial" panose="020B0604020202020204" pitchFamily="34" charset="0"/>
                <a:cs typeface="Arial" panose="020B0604020202020204" pitchFamily="34" charset="0"/>
                <a:hlinkClick r:id="rId3" tooltip="Wirnik"/>
              </a:rPr>
              <a:t>wirnikami</a:t>
            </a:r>
            <a:r>
              <a:rPr lang="pl-PL" altLang="pl-PL">
                <a:latin typeface="Arial" panose="020B0604020202020204" pitchFamily="34" charset="0"/>
                <a:cs typeface="Arial" panose="020B0604020202020204" pitchFamily="34" charset="0"/>
              </a:rPr>
              <a:t> (</a:t>
            </a:r>
            <a:r>
              <a:rPr lang="pl-PL" altLang="pl-PL">
                <a:latin typeface="Arial" panose="020B0604020202020204" pitchFamily="34" charset="0"/>
                <a:cs typeface="Arial" panose="020B0604020202020204" pitchFamily="34" charset="0"/>
                <a:hlinkClick r:id="rId4" tooltip="Język niemiecki"/>
              </a:rPr>
              <a:t>niem.</a:t>
            </a:r>
            <a:r>
              <a:rPr lang="pl-PL" altLang="pl-PL">
                <a:latin typeface="Arial" panose="020B0604020202020204" pitchFamily="34" charset="0"/>
                <a:cs typeface="Arial" panose="020B0604020202020204" pitchFamily="34" charset="0"/>
              </a:rPr>
              <a:t> </a:t>
            </a:r>
            <a:r>
              <a:rPr lang="pl-PL" altLang="pl-PL" i="1">
                <a:solidFill>
                  <a:srgbClr val="00B0F0"/>
                </a:solidFill>
                <a:latin typeface="Arial" panose="020B0604020202020204" pitchFamily="34" charset="0"/>
                <a:cs typeface="Arial" panose="020B0604020202020204" pitchFamily="34" charset="0"/>
              </a:rPr>
              <a:t>Chiffrierwalzen</a:t>
            </a:r>
            <a:r>
              <a:rPr lang="pl-PL" altLang="pl-PL">
                <a:latin typeface="Arial" panose="020B0604020202020204" pitchFamily="34" charset="0"/>
                <a:cs typeface="Arial" panose="020B0604020202020204" pitchFamily="34" charset="0"/>
              </a:rPr>
              <a:t>) oraz mechanizmu obracającego jeden lub kilka rotorów naraz za każdym naciśnięciem klawisza.</a:t>
            </a:r>
          </a:p>
          <a:p>
            <a:endParaRPr lang="pl-PL">
              <a:solidFill>
                <a:schemeClr val="accent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23948610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ytuł 1"/>
          <p:cNvSpPr>
            <a:spLocks noGrp="1"/>
          </p:cNvSpPr>
          <p:nvPr>
            <p:ph type="title"/>
          </p:nvPr>
        </p:nvSpPr>
        <p:spPr>
          <a:xfrm>
            <a:off x="685801" y="403654"/>
            <a:ext cx="10394707" cy="881449"/>
          </a:xfrm>
        </p:spPr>
        <p:txBody>
          <a:bodyPr>
            <a:normAutofit fontScale="90000"/>
          </a:bodyPr>
          <a:lstStyle/>
          <a:p>
            <a:pPr eaLnBrk="1" hangingPunct="1"/>
            <a:r>
              <a:rPr lang="pl-PL" altLang="pl-PL" dirty="0" smtClean="0"/>
              <a:t>                 </a:t>
            </a:r>
            <a:r>
              <a:rPr lang="pl-PL" altLang="pl-PL" sz="6000" dirty="0" smtClean="0"/>
              <a:t>OPIS ENIGMY</a:t>
            </a:r>
          </a:p>
        </p:txBody>
      </p:sp>
      <p:sp>
        <p:nvSpPr>
          <p:cNvPr id="24579" name="Symbol zastępczy tekstu 2"/>
          <p:cNvSpPr>
            <a:spLocks noGrp="1"/>
          </p:cNvSpPr>
          <p:nvPr>
            <p:ph type="body" idx="1"/>
          </p:nvPr>
        </p:nvSpPr>
        <p:spPr/>
        <p:txBody>
          <a:bodyPr>
            <a:normAutofit/>
          </a:bodyPr>
          <a:lstStyle/>
          <a:p>
            <a:pPr eaLnBrk="1" hangingPunct="1"/>
            <a:r>
              <a:rPr lang="pl-PL" altLang="pl-PL" sz="3200" smtClean="0"/>
              <a:t>          ENIGMA  TYPOWA</a:t>
            </a:r>
          </a:p>
        </p:txBody>
      </p:sp>
      <p:pic>
        <p:nvPicPr>
          <p:cNvPr id="24580" name="Symbol zastępczy zawartości 6"/>
          <p:cNvPicPr>
            <a:picLocks noGrp="1" noChangeAspect="1"/>
          </p:cNvPicPr>
          <p:nvPr>
            <p:ph sz="half" idx="4294967295"/>
          </p:nvPr>
        </p:nvPicPr>
        <p:blipFill>
          <a:blip r:embed="rId2">
            <a:extLst>
              <a:ext uri="{28A0092B-C50C-407E-A947-70E740481C1C}">
                <a14:useLocalDpi xmlns:a14="http://schemas.microsoft.com/office/drawing/2010/main" xmlns="" val="0"/>
              </a:ext>
            </a:extLst>
          </a:blip>
          <a:srcRect/>
          <a:stretch>
            <a:fillRect/>
          </a:stretch>
        </p:blipFill>
        <p:spPr>
          <a:xfrm>
            <a:off x="6114535" y="1376490"/>
            <a:ext cx="3718322" cy="4352925"/>
          </a:xfrm>
          <a:prstGeom prst="rect">
            <a:avLst/>
          </a:prstGeom>
        </p:spPr>
      </p:pic>
      <p:sp>
        <p:nvSpPr>
          <p:cNvPr id="24581" name="Symbol zastępczy tekstu 4"/>
          <p:cNvSpPr>
            <a:spLocks noGrp="1"/>
          </p:cNvSpPr>
          <p:nvPr>
            <p:ph type="body" sz="quarter" idx="3"/>
          </p:nvPr>
        </p:nvSpPr>
        <p:spPr/>
        <p:txBody>
          <a:bodyPr/>
          <a:lstStyle/>
          <a:p>
            <a:pPr eaLnBrk="1" hangingPunct="1"/>
            <a:r>
              <a:rPr lang="pl-PL" altLang="pl-PL" smtClean="0"/>
              <a:t>  </a:t>
            </a:r>
            <a:endParaRPr lang="pl-PL" altLang="pl-PL" sz="3200" smtClean="0"/>
          </a:p>
        </p:txBody>
      </p:sp>
      <p:pic>
        <p:nvPicPr>
          <p:cNvPr id="24582" name="Symbol zastępczy zawartości 7"/>
          <p:cNvPicPr>
            <a:picLocks noGrp="1" noChangeAspect="1"/>
          </p:cNvPicPr>
          <p:nvPr>
            <p:ph sz="quarter" idx="4294967295"/>
          </p:nvPr>
        </p:nvPicPr>
        <p:blipFill>
          <a:blip r:embed="rId3">
            <a:extLst>
              <a:ext uri="{28A0092B-C50C-407E-A947-70E740481C1C}">
                <a14:useLocalDpi xmlns:a14="http://schemas.microsoft.com/office/drawing/2010/main" xmlns="" val="0"/>
              </a:ext>
            </a:extLst>
          </a:blip>
          <a:srcRect/>
          <a:stretch>
            <a:fillRect/>
          </a:stretch>
        </p:blipFill>
        <p:spPr>
          <a:xfrm>
            <a:off x="1132761" y="1523999"/>
            <a:ext cx="3365097" cy="3978877"/>
          </a:xfrm>
          <a:prstGeom prst="rect">
            <a:avLst/>
          </a:prstGeom>
        </p:spPr>
      </p:pic>
    </p:spTree>
    <p:extLst>
      <p:ext uri="{BB962C8B-B14F-4D97-AF65-F5344CB8AC3E}">
        <p14:creationId xmlns:p14="http://schemas.microsoft.com/office/powerpoint/2010/main" xmlns="" val="33177385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                     Opis Enigmy</a:t>
            </a:r>
            <a:endParaRPr lang="pl-PL"/>
          </a:p>
        </p:txBody>
      </p:sp>
      <p:sp>
        <p:nvSpPr>
          <p:cNvPr id="3" name="Symbol zastępczy zawartości 2"/>
          <p:cNvSpPr>
            <a:spLocks noGrp="1"/>
          </p:cNvSpPr>
          <p:nvPr>
            <p:ph sz="quarter" idx="13"/>
          </p:nvPr>
        </p:nvSpPr>
        <p:spPr/>
        <p:txBody>
          <a:bodyPr/>
          <a:lstStyle/>
          <a:p>
            <a:r>
              <a:rPr lang="pl-PL" smtClean="0">
                <a:latin typeface="Arial" panose="020B0604020202020204" pitchFamily="34" charset="0"/>
                <a:cs typeface="Arial" panose="020B0604020202020204" pitchFamily="34" charset="0"/>
              </a:rPr>
              <a:t>Na powyższym slajdzie widzimy dwie  wersje enigmy – typową (</a:t>
            </a:r>
            <a:r>
              <a:rPr lang="pl-PL" smtClean="0">
                <a:solidFill>
                  <a:schemeClr val="accent1"/>
                </a:solidFill>
                <a:latin typeface="Arial" panose="020B0604020202020204" pitchFamily="34" charset="0"/>
                <a:cs typeface="Arial" panose="020B0604020202020204" pitchFamily="34" charset="0"/>
              </a:rPr>
              <a:t>polową</a:t>
            </a:r>
            <a:r>
              <a:rPr lang="pl-PL" smtClean="0">
                <a:latin typeface="Arial" panose="020B0604020202020204" pitchFamily="34" charset="0"/>
                <a:cs typeface="Arial" panose="020B0604020202020204" pitchFamily="34" charset="0"/>
              </a:rPr>
              <a:t>, do użytku na polu walki) i tzw. </a:t>
            </a:r>
            <a:r>
              <a:rPr lang="pl-PL" smtClean="0">
                <a:solidFill>
                  <a:schemeClr val="accent1"/>
                </a:solidFill>
                <a:latin typeface="Arial" panose="020B0604020202020204" pitchFamily="34" charset="0"/>
                <a:cs typeface="Arial" panose="020B0604020202020204" pitchFamily="34" charset="0"/>
              </a:rPr>
              <a:t>maszynę Lorenza </a:t>
            </a:r>
            <a:r>
              <a:rPr lang="pl-PL" smtClean="0">
                <a:latin typeface="Arial" panose="020B0604020202020204" pitchFamily="34" charset="0"/>
                <a:cs typeface="Arial" panose="020B0604020202020204" pitchFamily="34" charset="0"/>
              </a:rPr>
              <a:t>– do użytku w warunkach</a:t>
            </a:r>
            <a:r>
              <a:rPr lang="pl-PL" smtClean="0">
                <a:solidFill>
                  <a:schemeClr val="accent1"/>
                </a:solidFill>
                <a:latin typeface="Arial" panose="020B0604020202020204" pitchFamily="34" charset="0"/>
                <a:cs typeface="Arial" panose="020B0604020202020204" pitchFamily="34" charset="0"/>
              </a:rPr>
              <a:t> sztabowych</a:t>
            </a:r>
            <a:r>
              <a:rPr lang="pl-PL" smtClean="0">
                <a:latin typeface="Arial" panose="020B0604020202020204" pitchFamily="34" charset="0"/>
                <a:cs typeface="Arial" panose="020B0604020202020204" pitchFamily="34" charset="0"/>
              </a:rPr>
              <a:t>.</a:t>
            </a:r>
            <a:endParaRPr lang="pl-P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8331644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                    Części enigmy</a:t>
            </a:r>
            <a:endParaRPr lang="pl-PL"/>
          </a:p>
        </p:txBody>
      </p:sp>
      <p:sp>
        <p:nvSpPr>
          <p:cNvPr id="3" name="Symbol zastępczy zawartości 2"/>
          <p:cNvSpPr>
            <a:spLocks noGrp="1"/>
          </p:cNvSpPr>
          <p:nvPr>
            <p:ph sz="quarter" idx="13"/>
          </p:nvPr>
        </p:nvSpPr>
        <p:spPr/>
        <p:txBody>
          <a:bodyPr/>
          <a:lstStyle/>
          <a:p>
            <a:r>
              <a:rPr lang="pl-PL" smtClean="0">
                <a:latin typeface="Arial" panose="020B0604020202020204" pitchFamily="34" charset="0"/>
                <a:cs typeface="Arial" panose="020B0604020202020204" pitchFamily="34" charset="0"/>
              </a:rPr>
              <a:t>NA poniższych slajdach pokazane są (zaczerpnięte z sieci) ilustracje obrazujce niektóre części enigmy i schemat działania.</a:t>
            </a:r>
            <a:endParaRPr lang="pl-P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34802432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ytuł 1"/>
          <p:cNvSpPr>
            <a:spLocks noGrp="1"/>
          </p:cNvSpPr>
          <p:nvPr>
            <p:ph type="title"/>
          </p:nvPr>
        </p:nvSpPr>
        <p:spPr>
          <a:xfrm>
            <a:off x="685801" y="156520"/>
            <a:ext cx="10396882" cy="1054442"/>
          </a:xfrm>
        </p:spPr>
        <p:txBody>
          <a:bodyPr/>
          <a:lstStyle/>
          <a:p>
            <a:pPr eaLnBrk="1" hangingPunct="1"/>
            <a:r>
              <a:rPr lang="pl-PL" altLang="pl-PL" smtClean="0"/>
              <a:t>                Części Enigmy -   </a:t>
            </a:r>
            <a:r>
              <a:rPr lang="pl-PL" altLang="pl-PL" dirty="0" smtClean="0"/>
              <a:t>W I R N I K I</a:t>
            </a:r>
          </a:p>
        </p:txBody>
      </p:sp>
      <p:pic>
        <p:nvPicPr>
          <p:cNvPr id="27651" name="Symbol zastępczy zawartości 3"/>
          <p:cNvPicPr>
            <a:picLocks noGrp="1" noChangeAspect="1"/>
          </p:cNvPicPr>
          <p:nvPr>
            <p:ph idx="4294967295"/>
          </p:nvPr>
        </p:nvPicPr>
        <p:blipFill>
          <a:blip r:embed="rId2">
            <a:extLst>
              <a:ext uri="{28A0092B-C50C-407E-A947-70E740481C1C}">
                <a14:useLocalDpi xmlns:a14="http://schemas.microsoft.com/office/drawing/2010/main" xmlns="" val="0"/>
              </a:ext>
            </a:extLst>
          </a:blip>
          <a:srcRect/>
          <a:stretch>
            <a:fillRect/>
          </a:stretch>
        </p:blipFill>
        <p:spPr>
          <a:xfrm>
            <a:off x="933302" y="972064"/>
            <a:ext cx="8985055" cy="4497859"/>
          </a:xfrm>
          <a:prstGeom prst="rect">
            <a:avLst/>
          </a:prstGeom>
        </p:spPr>
      </p:pic>
    </p:spTree>
    <p:extLst>
      <p:ext uri="{BB962C8B-B14F-4D97-AF65-F5344CB8AC3E}">
        <p14:creationId xmlns:p14="http://schemas.microsoft.com/office/powerpoint/2010/main" xmlns="" val="17906938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ytuł 1"/>
          <p:cNvSpPr>
            <a:spLocks noGrp="1"/>
          </p:cNvSpPr>
          <p:nvPr>
            <p:ph type="title"/>
          </p:nvPr>
        </p:nvSpPr>
        <p:spPr>
          <a:xfrm>
            <a:off x="685801" y="304801"/>
            <a:ext cx="10396882" cy="626076"/>
          </a:xfrm>
        </p:spPr>
        <p:txBody>
          <a:bodyPr>
            <a:normAutofit fontScale="90000"/>
          </a:bodyPr>
          <a:lstStyle/>
          <a:p>
            <a:pPr eaLnBrk="1" hangingPunct="1"/>
            <a:r>
              <a:rPr lang="pl-PL" altLang="pl-PL" smtClean="0"/>
              <a:t>                             </a:t>
            </a:r>
            <a:r>
              <a:rPr lang="pl-PL" altLang="pl-PL" dirty="0" smtClean="0"/>
              <a:t>W I R N I K</a:t>
            </a:r>
          </a:p>
        </p:txBody>
      </p:sp>
      <p:pic>
        <p:nvPicPr>
          <p:cNvPr id="28675" name="Symbol zastępczy zawartości 3"/>
          <p:cNvPicPr>
            <a:picLocks noGrp="1" noChangeAspect="1"/>
          </p:cNvPicPr>
          <p:nvPr>
            <p:ph idx="4294967295"/>
          </p:nvPr>
        </p:nvPicPr>
        <p:blipFill>
          <a:blip r:embed="rId2">
            <a:extLst>
              <a:ext uri="{28A0092B-C50C-407E-A947-70E740481C1C}">
                <a14:useLocalDpi xmlns:a14="http://schemas.microsoft.com/office/drawing/2010/main" xmlns="" val="0"/>
              </a:ext>
            </a:extLst>
          </a:blip>
          <a:srcRect/>
          <a:stretch>
            <a:fillRect/>
          </a:stretch>
        </p:blipFill>
        <p:spPr>
          <a:xfrm>
            <a:off x="3026212" y="1024798"/>
            <a:ext cx="5068689" cy="5246687"/>
          </a:xfrm>
          <a:prstGeom prst="rect">
            <a:avLst/>
          </a:prstGeom>
        </p:spPr>
      </p:pic>
    </p:spTree>
    <p:extLst>
      <p:ext uri="{BB962C8B-B14F-4D97-AF65-F5344CB8AC3E}">
        <p14:creationId xmlns:p14="http://schemas.microsoft.com/office/powerpoint/2010/main" xmlns="" val="30102864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ytuł 1"/>
          <p:cNvSpPr>
            <a:spLocks noGrp="1"/>
          </p:cNvSpPr>
          <p:nvPr>
            <p:ph type="title"/>
          </p:nvPr>
        </p:nvSpPr>
        <p:spPr>
          <a:xfrm>
            <a:off x="685801" y="255374"/>
            <a:ext cx="10396882" cy="1136821"/>
          </a:xfrm>
        </p:spPr>
        <p:txBody>
          <a:bodyPr/>
          <a:lstStyle/>
          <a:p>
            <a:pPr eaLnBrk="1" hangingPunct="1"/>
            <a:r>
              <a:rPr lang="pl-PL" altLang="pl-PL" dirty="0" smtClean="0"/>
              <a:t>         SCHEMAT  POŁĄCZEŃ</a:t>
            </a:r>
          </a:p>
        </p:txBody>
      </p:sp>
      <p:pic>
        <p:nvPicPr>
          <p:cNvPr id="29699" name="Symbol zastępczy zawartości 3"/>
          <p:cNvPicPr>
            <a:picLocks noGrp="1" noChangeAspect="1"/>
          </p:cNvPicPr>
          <p:nvPr>
            <p:ph idx="4294967295"/>
          </p:nvPr>
        </p:nvPicPr>
        <p:blipFill>
          <a:blip r:embed="rId2">
            <a:extLst>
              <a:ext uri="{28A0092B-C50C-407E-A947-70E740481C1C}">
                <a14:useLocalDpi xmlns:a14="http://schemas.microsoft.com/office/drawing/2010/main" xmlns="" val="0"/>
              </a:ext>
            </a:extLst>
          </a:blip>
          <a:srcRect/>
          <a:stretch>
            <a:fillRect/>
          </a:stretch>
        </p:blipFill>
        <p:spPr>
          <a:xfrm>
            <a:off x="2537254" y="1293341"/>
            <a:ext cx="6596031" cy="4209535"/>
          </a:xfrm>
          <a:prstGeom prst="rect">
            <a:avLst/>
          </a:prstGeom>
        </p:spPr>
      </p:pic>
    </p:spTree>
    <p:extLst>
      <p:ext uri="{BB962C8B-B14F-4D97-AF65-F5344CB8AC3E}">
        <p14:creationId xmlns:p14="http://schemas.microsoft.com/office/powerpoint/2010/main" xmlns="" val="42103886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ytuł 1"/>
          <p:cNvSpPr>
            <a:spLocks noGrp="1"/>
          </p:cNvSpPr>
          <p:nvPr>
            <p:ph type="title"/>
          </p:nvPr>
        </p:nvSpPr>
        <p:spPr>
          <a:xfrm>
            <a:off x="838200" y="365125"/>
            <a:ext cx="10515600" cy="648129"/>
          </a:xfrm>
        </p:spPr>
        <p:txBody>
          <a:bodyPr>
            <a:normAutofit fontScale="90000"/>
          </a:bodyPr>
          <a:lstStyle/>
          <a:p>
            <a:pPr eaLnBrk="1" hangingPunct="1"/>
            <a:r>
              <a:rPr lang="pl-PL" altLang="pl-PL" smtClean="0"/>
              <a:t>                     Enigma - ŁĄCZNICA</a:t>
            </a:r>
            <a:endParaRPr lang="pl-PL" altLang="pl-PL" dirty="0" smtClean="0"/>
          </a:p>
        </p:txBody>
      </p:sp>
      <p:pic>
        <p:nvPicPr>
          <p:cNvPr id="30723" name="Symbol zastępczy zawartości 3"/>
          <p:cNvPicPr>
            <a:picLocks noGrp="1" noChangeAspect="1"/>
          </p:cNvPicPr>
          <p:nvPr>
            <p:ph idx="4294967295"/>
          </p:nvPr>
        </p:nvPicPr>
        <p:blipFill>
          <a:blip r:embed="rId2">
            <a:extLst>
              <a:ext uri="{28A0092B-C50C-407E-A947-70E740481C1C}">
                <a14:useLocalDpi xmlns:a14="http://schemas.microsoft.com/office/drawing/2010/main" xmlns="" val="0"/>
              </a:ext>
            </a:extLst>
          </a:blip>
          <a:srcRect/>
          <a:stretch>
            <a:fillRect/>
          </a:stretch>
        </p:blipFill>
        <p:spPr>
          <a:xfrm>
            <a:off x="3017623" y="914400"/>
            <a:ext cx="5448300" cy="4933006"/>
          </a:xfrm>
          <a:prstGeom prst="rect">
            <a:avLst/>
          </a:prstGeom>
        </p:spPr>
      </p:pic>
    </p:spTree>
    <p:extLst>
      <p:ext uri="{BB962C8B-B14F-4D97-AF65-F5344CB8AC3E}">
        <p14:creationId xmlns:p14="http://schemas.microsoft.com/office/powerpoint/2010/main" xmlns="" val="12705804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ytuł 1"/>
          <p:cNvSpPr>
            <a:spLocks noGrp="1"/>
          </p:cNvSpPr>
          <p:nvPr>
            <p:ph type="title"/>
          </p:nvPr>
        </p:nvSpPr>
        <p:spPr>
          <a:xfrm>
            <a:off x="352925" y="365126"/>
            <a:ext cx="11694695" cy="649942"/>
          </a:xfrm>
        </p:spPr>
        <p:txBody>
          <a:bodyPr>
            <a:normAutofit fontScale="90000"/>
          </a:bodyPr>
          <a:lstStyle/>
          <a:p>
            <a:pPr eaLnBrk="1" hangingPunct="1"/>
            <a:r>
              <a:rPr lang="pl-PL" altLang="pl-PL" dirty="0" smtClean="0"/>
              <a:t> OSIĄGNIĘCIA  KRYPTOLOGÓW POLSKICH  </a:t>
            </a:r>
          </a:p>
        </p:txBody>
      </p:sp>
      <p:sp>
        <p:nvSpPr>
          <p:cNvPr id="3" name="Symbol zastępczy zawartości 2"/>
          <p:cNvSpPr>
            <a:spLocks noGrp="1"/>
          </p:cNvSpPr>
          <p:nvPr>
            <p:ph idx="4294967295"/>
          </p:nvPr>
        </p:nvSpPr>
        <p:spPr>
          <a:xfrm>
            <a:off x="1" y="1413164"/>
            <a:ext cx="12192000" cy="5444836"/>
          </a:xfrm>
          <a:prstGeom prst="rect">
            <a:avLst/>
          </a:prstGeom>
        </p:spPr>
        <p:txBody>
          <a:bodyPr rtlCol="0">
            <a:normAutofit/>
          </a:bodyPr>
          <a:lstStyle/>
          <a:p>
            <a:pPr>
              <a:defRPr/>
            </a:pPr>
            <a:r>
              <a:rPr lang="pl-PL" sz="3200" dirty="0">
                <a:latin typeface="Arial" panose="020B0604020202020204" pitchFamily="34" charset="0"/>
                <a:cs typeface="Arial" panose="020B0604020202020204" pitchFamily="34" charset="0"/>
              </a:rPr>
              <a:t>POLSKA  KRYPTOLOGIA  NARODZIŁA SIĘ  WRAZ Z NARODZINAMI </a:t>
            </a:r>
            <a:r>
              <a:rPr lang="pl-PL" sz="3200">
                <a:latin typeface="Arial" panose="020B0604020202020204" pitchFamily="34" charset="0"/>
                <a:cs typeface="Arial" panose="020B0604020202020204" pitchFamily="34" charset="0"/>
              </a:rPr>
              <a:t>PAŃSTWA </a:t>
            </a:r>
            <a:r>
              <a:rPr lang="pl-PL" sz="3200" smtClean="0">
                <a:latin typeface="Arial" panose="020B0604020202020204" pitchFamily="34" charset="0"/>
                <a:cs typeface="Arial" panose="020B0604020202020204" pitchFamily="34" charset="0"/>
              </a:rPr>
              <a:t>POLSKIEGO </a:t>
            </a:r>
            <a:r>
              <a:rPr lang="pl-PL" sz="3200" dirty="0">
                <a:latin typeface="Arial" panose="020B0604020202020204" pitchFamily="34" charset="0"/>
                <a:cs typeface="Arial" panose="020B0604020202020204" pitchFamily="34" charset="0"/>
              </a:rPr>
              <a:t>W 1918 ROKU. SZCZEGÓLNYM </a:t>
            </a:r>
            <a:r>
              <a:rPr lang="pl-PL" sz="3200" dirty="0" smtClean="0">
                <a:latin typeface="Arial" panose="020B0604020202020204" pitchFamily="34" charset="0"/>
                <a:cs typeface="Arial" panose="020B0604020202020204" pitchFamily="34" charset="0"/>
              </a:rPr>
              <a:t>MOMENTEM </a:t>
            </a:r>
            <a:r>
              <a:rPr lang="pl-PL" sz="3200" dirty="0">
                <a:latin typeface="Arial" panose="020B0604020202020204" pitchFamily="34" charset="0"/>
                <a:cs typeface="Arial" panose="020B0604020202020204" pitchFamily="34" charset="0"/>
              </a:rPr>
              <a:t>BYŁA WOJNA  POLSKO-BOLSZEWICKA W 1920r.  DECYDUJĄCYM  MOMENTEM BYŁA </a:t>
            </a:r>
            <a:r>
              <a:rPr lang="pl-PL" sz="3200" dirty="0">
                <a:solidFill>
                  <a:srgbClr val="FF0000"/>
                </a:solidFill>
                <a:latin typeface="Arial" panose="020B0604020202020204" pitchFamily="34" charset="0"/>
                <a:cs typeface="Arial" panose="020B0604020202020204" pitchFamily="34" charset="0"/>
              </a:rPr>
              <a:t>BITWA WARSZAWSKA.  </a:t>
            </a:r>
          </a:p>
        </p:txBody>
      </p:sp>
    </p:spTree>
    <p:extLst>
      <p:ext uri="{BB962C8B-B14F-4D97-AF65-F5344CB8AC3E}">
        <p14:creationId xmlns:p14="http://schemas.microsoft.com/office/powerpoint/2010/main" xmlns="" val="11955488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                TROCHĘ HISTORII</a:t>
            </a:r>
            <a:endParaRPr lang="pl-PL" dirty="0"/>
          </a:p>
        </p:txBody>
      </p:sp>
      <p:sp>
        <p:nvSpPr>
          <p:cNvPr id="3" name="Symbol zastępczy zawartości 2"/>
          <p:cNvSpPr>
            <a:spLocks noGrp="1"/>
          </p:cNvSpPr>
          <p:nvPr>
            <p:ph sz="quarter" idx="13"/>
          </p:nvPr>
        </p:nvSpPr>
        <p:spPr>
          <a:xfrm>
            <a:off x="685800" y="1700214"/>
            <a:ext cx="10394707" cy="3674372"/>
          </a:xfrm>
        </p:spPr>
        <p:txBody>
          <a:bodyPr>
            <a:normAutofit/>
          </a:bodyPr>
          <a:lstStyle/>
          <a:p>
            <a:r>
              <a:rPr lang="pl-PL" sz="2400" smtClean="0"/>
              <a:t>Powyższe wiedzą wszyscy.   Nie wszyscy jednak wiedzą,  że wielką rolę w tym dziejowym sukcesie odegrała grupa  </a:t>
            </a:r>
            <a:r>
              <a:rPr lang="pl-PL" sz="2400" smtClean="0">
                <a:solidFill>
                  <a:srgbClr val="FF0000"/>
                </a:solidFill>
              </a:rPr>
              <a:t>polskich matematyków, </a:t>
            </a:r>
            <a:r>
              <a:rPr lang="pl-PL" sz="2400" smtClean="0"/>
              <a:t>wtedy mło-dych  uczonych,  a później światowej klasy specjalistów W różnych dziedzinach  matematyki.  Pracowali oni w zespole zajmującym się </a:t>
            </a:r>
            <a:r>
              <a:rPr lang="pl-PL" sz="2400" smtClean="0">
                <a:solidFill>
                  <a:srgbClr val="FF0000"/>
                </a:solidFill>
              </a:rPr>
              <a:t>rozszyfrowywaniem</a:t>
            </a:r>
            <a:r>
              <a:rPr lang="pl-PL" sz="2400" smtClean="0"/>
              <a:t>  rosyjskich depesz .  Z tego zespołu w dwudziestoleciu międzywojennym narodziło się  </a:t>
            </a:r>
            <a:r>
              <a:rPr lang="pl-PL" sz="2400" smtClean="0">
                <a:solidFill>
                  <a:srgbClr val="FF0000"/>
                </a:solidFill>
              </a:rPr>
              <a:t>Biuro szyfrów, </a:t>
            </a:r>
            <a:r>
              <a:rPr lang="pl-PL" sz="2400" smtClean="0"/>
              <a:t>którego pracownicy – też matematycy- przyczynili  się do </a:t>
            </a:r>
            <a:r>
              <a:rPr lang="pl-PL" sz="2400" smtClean="0">
                <a:solidFill>
                  <a:srgbClr val="FF0000"/>
                </a:solidFill>
              </a:rPr>
              <a:t>złamania szyfru enigmy- </a:t>
            </a:r>
            <a:r>
              <a:rPr lang="pl-PL" sz="2400" smtClean="0"/>
              <a:t>niemieckiej maszyny szyfrującej w okresie ii-giej wojny światowej.</a:t>
            </a:r>
            <a:endParaRPr lang="pl-PL" sz="2400"/>
          </a:p>
        </p:txBody>
      </p:sp>
    </p:spTree>
    <p:extLst>
      <p:ext uri="{BB962C8B-B14F-4D97-AF65-F5344CB8AC3E}">
        <p14:creationId xmlns:p14="http://schemas.microsoft.com/office/powerpoint/2010/main" xmlns="" val="24982172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685801" y="302004"/>
            <a:ext cx="10396882" cy="755009"/>
          </a:xfrm>
        </p:spPr>
        <p:txBody>
          <a:bodyPr>
            <a:normAutofit fontScale="90000"/>
          </a:bodyPr>
          <a:lstStyle/>
          <a:p>
            <a:r>
              <a:rPr lang="pl-PL" altLang="pl-PL"/>
              <a:t>OSIĄGNIĘCIA  KRYPTOLOGÓW POLSKICH </a:t>
            </a:r>
            <a:endParaRPr lang="pl-PL"/>
          </a:p>
        </p:txBody>
      </p:sp>
      <p:sp>
        <p:nvSpPr>
          <p:cNvPr id="3" name="Symbol zastępczy zawartości 2"/>
          <p:cNvSpPr>
            <a:spLocks noGrp="1"/>
          </p:cNvSpPr>
          <p:nvPr>
            <p:ph sz="quarter" idx="13"/>
          </p:nvPr>
        </p:nvSpPr>
        <p:spPr>
          <a:xfrm>
            <a:off x="685800" y="1325462"/>
            <a:ext cx="10394707" cy="4049124"/>
          </a:xfrm>
        </p:spPr>
        <p:txBody>
          <a:bodyPr/>
          <a:lstStyle/>
          <a:p>
            <a:r>
              <a:rPr lang="pl-PL">
                <a:latin typeface="Arial" panose="020B0604020202020204" pitchFamily="34" charset="0"/>
                <a:cs typeface="Arial" panose="020B0604020202020204" pitchFamily="34" charset="0"/>
              </a:rPr>
              <a:t>SUKCES  W TEJ BITWIE BYŁ W ZNACZNEJ MIERZE </a:t>
            </a:r>
            <a:r>
              <a:rPr lang="pl-PL" smtClean="0">
                <a:latin typeface="Arial" panose="020B0604020202020204" pitchFamily="34" charset="0"/>
                <a:cs typeface="Arial" panose="020B0604020202020204" pitchFamily="34" charset="0"/>
              </a:rPr>
              <a:t>ZASŁUGĄ </a:t>
            </a:r>
            <a:r>
              <a:rPr lang="pl-PL">
                <a:latin typeface="Arial" panose="020B0604020202020204" pitchFamily="34" charset="0"/>
                <a:cs typeface="Arial" panose="020B0604020202020204" pitchFamily="34" charset="0"/>
              </a:rPr>
              <a:t>KRYPTOLOGÓW, KTÓRZY ROZSZYFROWALI </a:t>
            </a:r>
            <a:r>
              <a:rPr lang="pl-PL" smtClean="0">
                <a:latin typeface="Arial" panose="020B0604020202020204" pitchFamily="34" charset="0"/>
                <a:cs typeface="Arial" panose="020B0604020202020204" pitchFamily="34" charset="0"/>
              </a:rPr>
              <a:t>KORESPONDENCJĘ  </a:t>
            </a:r>
            <a:r>
              <a:rPr lang="pl-PL">
                <a:latin typeface="Arial" panose="020B0604020202020204" pitchFamily="34" charset="0"/>
                <a:cs typeface="Arial" panose="020B0604020202020204" pitchFamily="34" charset="0"/>
              </a:rPr>
              <a:t>TUCHACZEWSKIEGO.  W </a:t>
            </a:r>
            <a:r>
              <a:rPr lang="pl-PL" smtClean="0">
                <a:latin typeface="Arial" panose="020B0604020202020204" pitchFamily="34" charset="0"/>
                <a:cs typeface="Arial" panose="020B0604020202020204" pitchFamily="34" charset="0"/>
              </a:rPr>
              <a:t>ZES-POLE </a:t>
            </a:r>
            <a:r>
              <a:rPr lang="pl-PL">
                <a:latin typeface="Arial" panose="020B0604020202020204" pitchFamily="34" charset="0"/>
                <a:cs typeface="Arial" panose="020B0604020202020204" pitchFamily="34" charset="0"/>
              </a:rPr>
              <a:t>KRYPTOLOGÓW  PRACOWALI  BARDZO ZNANI </a:t>
            </a:r>
            <a:r>
              <a:rPr lang="pl-PL" smtClean="0">
                <a:latin typeface="Arial" panose="020B0604020202020204" pitchFamily="34" charset="0"/>
                <a:cs typeface="Arial" panose="020B0604020202020204" pitchFamily="34" charset="0"/>
              </a:rPr>
              <a:t>PÓŹNIEJ </a:t>
            </a:r>
            <a:r>
              <a:rPr lang="pl-PL">
                <a:latin typeface="Arial" panose="020B0604020202020204" pitchFamily="34" charset="0"/>
                <a:cs typeface="Arial" panose="020B0604020202020204" pitchFamily="34" charset="0"/>
              </a:rPr>
              <a:t>POLSCY MATEMATYCY </a:t>
            </a:r>
            <a:r>
              <a:rPr lang="pl-PL">
                <a:solidFill>
                  <a:schemeClr val="accent1"/>
                </a:solidFill>
                <a:latin typeface="Arial" panose="020B0604020202020204" pitchFamily="34" charset="0"/>
                <a:cs typeface="Arial" panose="020B0604020202020204" pitchFamily="34" charset="0"/>
              </a:rPr>
              <a:t>STEFAN MAZURKIEWICZ, STANISŁAW </a:t>
            </a:r>
            <a:r>
              <a:rPr lang="pl-PL" smtClean="0">
                <a:solidFill>
                  <a:schemeClr val="accent1"/>
                </a:solidFill>
                <a:latin typeface="Arial" panose="020B0604020202020204" pitchFamily="34" charset="0"/>
                <a:cs typeface="Arial" panose="020B0604020202020204" pitchFamily="34" charset="0"/>
              </a:rPr>
              <a:t>LEŚNIEWSKI  </a:t>
            </a:r>
            <a:r>
              <a:rPr lang="pl-PL">
                <a:solidFill>
                  <a:schemeClr val="accent1"/>
                </a:solidFill>
                <a:latin typeface="Arial" panose="020B0604020202020204" pitchFamily="34" charset="0"/>
                <a:cs typeface="Arial" panose="020B0604020202020204" pitchFamily="34" charset="0"/>
              </a:rPr>
              <a:t>I WACŁAW  </a:t>
            </a:r>
            <a:r>
              <a:rPr lang="pl-PL" smtClean="0">
                <a:solidFill>
                  <a:schemeClr val="accent1"/>
                </a:solidFill>
                <a:latin typeface="Arial" panose="020B0604020202020204" pitchFamily="34" charset="0"/>
                <a:cs typeface="Arial" panose="020B0604020202020204" pitchFamily="34" charset="0"/>
              </a:rPr>
              <a:t>SIERPIŃSKI</a:t>
            </a:r>
            <a:r>
              <a:rPr lang="pl-PL">
                <a:latin typeface="Arial" panose="020B0604020202020204" pitchFamily="34" charset="0"/>
                <a:cs typeface="Arial" panose="020B0604020202020204" pitchFamily="34" charset="0"/>
              </a:rPr>
              <a:t>. DOWODZIŁ NIMI PORUCZNIK </a:t>
            </a:r>
            <a:r>
              <a:rPr lang="pl-PL">
                <a:solidFill>
                  <a:schemeClr val="accent1"/>
                </a:solidFill>
                <a:latin typeface="Arial" panose="020B0604020202020204" pitchFamily="34" charset="0"/>
                <a:cs typeface="Arial" panose="020B0604020202020204" pitchFamily="34" charset="0"/>
              </a:rPr>
              <a:t>JAN KOWALEWSKI.</a:t>
            </a:r>
          </a:p>
          <a:p>
            <a:endParaRPr lang="pl-PL"/>
          </a:p>
        </p:txBody>
      </p:sp>
    </p:spTree>
    <p:extLst>
      <p:ext uri="{BB962C8B-B14F-4D97-AF65-F5344CB8AC3E}">
        <p14:creationId xmlns:p14="http://schemas.microsoft.com/office/powerpoint/2010/main" xmlns="" val="18767019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ytuł 1"/>
          <p:cNvSpPr>
            <a:spLocks noGrp="1"/>
          </p:cNvSpPr>
          <p:nvPr>
            <p:ph type="title"/>
          </p:nvPr>
        </p:nvSpPr>
        <p:spPr/>
        <p:txBody>
          <a:bodyPr/>
          <a:lstStyle/>
          <a:p>
            <a:pPr eaLnBrk="1" hangingPunct="1"/>
            <a:r>
              <a:rPr lang="pl-PL" altLang="pl-PL" smtClean="0"/>
              <a:t>                   </a:t>
            </a:r>
            <a:r>
              <a:rPr lang="pl-PL" altLang="pl-PL" sz="4800" smtClean="0"/>
              <a:t>JAN KOWALEWSKI</a:t>
            </a:r>
          </a:p>
        </p:txBody>
      </p:sp>
      <p:pic>
        <p:nvPicPr>
          <p:cNvPr id="32771" name="Symbol zastępczy zawartości 3"/>
          <p:cNvPicPr>
            <a:picLocks noGrp="1" noChangeAspect="1"/>
          </p:cNvPicPr>
          <p:nvPr>
            <p:ph idx="4294967295"/>
          </p:nvPr>
        </p:nvPicPr>
        <p:blipFill>
          <a:blip r:embed="rId2">
            <a:extLst>
              <a:ext uri="{28A0092B-C50C-407E-A947-70E740481C1C}">
                <a14:useLocalDpi xmlns:a14="http://schemas.microsoft.com/office/drawing/2010/main" xmlns="" val="0"/>
              </a:ext>
            </a:extLst>
          </a:blip>
          <a:srcRect/>
          <a:stretch>
            <a:fillRect/>
          </a:stretch>
        </p:blipFill>
        <p:spPr>
          <a:xfrm>
            <a:off x="980302" y="1556951"/>
            <a:ext cx="8880389" cy="4876800"/>
          </a:xfrm>
          <a:prstGeom prst="rect">
            <a:avLst/>
          </a:prstGeom>
        </p:spPr>
      </p:pic>
    </p:spTree>
    <p:extLst>
      <p:ext uri="{BB962C8B-B14F-4D97-AF65-F5344CB8AC3E}">
        <p14:creationId xmlns:p14="http://schemas.microsoft.com/office/powerpoint/2010/main" xmlns="" val="41394629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Jak Kowalewski wpadł na trop</a:t>
            </a:r>
            <a:endParaRPr lang="pl-PL"/>
          </a:p>
        </p:txBody>
      </p:sp>
      <p:sp>
        <p:nvSpPr>
          <p:cNvPr id="3" name="Symbol zastępczy zawartości 2"/>
          <p:cNvSpPr>
            <a:spLocks noGrp="1"/>
          </p:cNvSpPr>
          <p:nvPr>
            <p:ph sz="quarter" idx="13"/>
          </p:nvPr>
        </p:nvSpPr>
        <p:spPr/>
        <p:txBody>
          <a:bodyPr/>
          <a:lstStyle/>
          <a:p>
            <a:pPr marL="0" indent="0">
              <a:buNone/>
            </a:pPr>
            <a:r>
              <a:rPr lang="pl-PL" altLang="pl-PL" smtClean="0">
                <a:latin typeface="Arial" panose="020B0604020202020204" pitchFamily="34" charset="0"/>
                <a:cs typeface="Arial" panose="020B0604020202020204" pitchFamily="34" charset="0"/>
              </a:rPr>
              <a:t>Kowalewski, z wykształcenia  inżynier, znający doskonale język rosyjski, otrzymywał codziennie dziesiątki zaszyfrowanych depesz (zamiast liter –cyfry).  Wiedział, że redagowane są po rosyjsku, wiedział, że szyfr jest przestawieniowy, ale nie znał klucza. UZNAŁ</a:t>
            </a:r>
            <a:r>
              <a:rPr lang="pl-PL" altLang="pl-PL">
                <a:latin typeface="Arial" panose="020B0604020202020204" pitchFamily="34" charset="0"/>
                <a:cs typeface="Arial" panose="020B0604020202020204" pitchFamily="34" charset="0"/>
              </a:rPr>
              <a:t>, ŻE W TELEGRAMIE MUSI SIĘ </a:t>
            </a:r>
            <a:r>
              <a:rPr lang="pl-PL" altLang="pl-PL" smtClean="0">
                <a:latin typeface="Arial" panose="020B0604020202020204" pitchFamily="34" charset="0"/>
                <a:cs typeface="Arial" panose="020B0604020202020204" pitchFamily="34" charset="0"/>
              </a:rPr>
              <a:t>ZNALEŹĆ </a:t>
            </a:r>
            <a:r>
              <a:rPr lang="pl-PL" altLang="pl-PL">
                <a:latin typeface="Arial" panose="020B0604020202020204" pitchFamily="34" charset="0"/>
                <a:cs typeface="Arial" panose="020B0604020202020204" pitchFamily="34" charset="0"/>
              </a:rPr>
              <a:t>SŁOWO „DYWIZJA</a:t>
            </a:r>
            <a:r>
              <a:rPr lang="pl-PL" altLang="pl-PL" smtClean="0">
                <a:latin typeface="Arial" panose="020B0604020202020204" pitchFamily="34" charset="0"/>
                <a:cs typeface="Arial" panose="020B0604020202020204" pitchFamily="34" charset="0"/>
              </a:rPr>
              <a:t>”. </a:t>
            </a:r>
            <a:r>
              <a:rPr lang="pl-PL" altLang="pl-PL">
                <a:latin typeface="Arial" panose="020B0604020202020204" pitchFamily="34" charset="0"/>
                <a:cs typeface="Arial" panose="020B0604020202020204" pitchFamily="34" charset="0"/>
              </a:rPr>
              <a:t>ZAPIS SŁOWA </a:t>
            </a:r>
            <a:r>
              <a:rPr lang="pl-PL" altLang="pl-PL">
                <a:solidFill>
                  <a:srgbClr val="FF0000"/>
                </a:solidFill>
                <a:latin typeface="Arial" panose="020B0604020202020204" pitchFamily="34" charset="0"/>
                <a:cs typeface="Arial" panose="020B0604020202020204" pitchFamily="34" charset="0"/>
              </a:rPr>
              <a:t>„DYWIZJA” </a:t>
            </a:r>
            <a:r>
              <a:rPr lang="pl-PL" altLang="pl-PL">
                <a:latin typeface="Arial" panose="020B0604020202020204" pitchFamily="34" charset="0"/>
                <a:cs typeface="Arial" panose="020B0604020202020204" pitchFamily="34" charset="0"/>
              </a:rPr>
              <a:t>CYRYLICĄ JEST </a:t>
            </a:r>
            <a:r>
              <a:rPr lang="pl-PL" altLang="pl-PL" smtClean="0">
                <a:latin typeface="Arial" panose="020B0604020202020204" pitchFamily="34" charset="0"/>
                <a:cs typeface="Arial" panose="020B0604020202020204" pitchFamily="34" charset="0"/>
              </a:rPr>
              <a:t>NIEMAL </a:t>
            </a:r>
            <a:r>
              <a:rPr lang="pl-PL" altLang="pl-PL">
                <a:latin typeface="Arial" panose="020B0604020202020204" pitchFamily="34" charset="0"/>
                <a:cs typeface="Arial" panose="020B0604020202020204" pitchFamily="34" charset="0"/>
              </a:rPr>
              <a:t>IDENTYCZNY JAK PO POLSKU, Z TĄ RÓŻNICĄ, ŻE W ŚRODKU SĄ TRZY „i” ZAMIAST  „y”  i  ”j”. </a:t>
            </a:r>
          </a:p>
          <a:p>
            <a:endParaRPr lang="pl-PL"/>
          </a:p>
        </p:txBody>
      </p:sp>
    </p:spTree>
    <p:extLst>
      <p:ext uri="{BB962C8B-B14F-4D97-AF65-F5344CB8AC3E}">
        <p14:creationId xmlns:p14="http://schemas.microsoft.com/office/powerpoint/2010/main" xmlns="" val="23498372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Jak Kowalewski wpadł na trop</a:t>
            </a:r>
            <a:endParaRPr lang="pl-PL"/>
          </a:p>
        </p:txBody>
      </p:sp>
      <p:sp>
        <p:nvSpPr>
          <p:cNvPr id="3" name="Symbol zastępczy zawartości 2"/>
          <p:cNvSpPr>
            <a:spLocks noGrp="1"/>
          </p:cNvSpPr>
          <p:nvPr>
            <p:ph sz="quarter" idx="13"/>
          </p:nvPr>
        </p:nvSpPr>
        <p:spPr/>
        <p:txBody>
          <a:bodyPr/>
          <a:lstStyle/>
          <a:p>
            <a:pPr marL="0" indent="0">
              <a:buNone/>
            </a:pPr>
            <a:r>
              <a:rPr lang="pl-PL" altLang="pl-PL">
                <a:latin typeface="Arial" panose="020B0604020202020204" pitchFamily="34" charset="0"/>
                <a:cs typeface="Arial" panose="020B0604020202020204" pitchFamily="34" charset="0"/>
              </a:rPr>
              <a:t>PORUCZNIK SZUKAŁ WIĘC W DEPESZY SIEDMIOLITEROWEGO WYRAZU, W KTÓ-RYM POWTARZA SIĘ TRZY RAZY TA SAMA </a:t>
            </a:r>
            <a:r>
              <a:rPr lang="pl-PL" altLang="pl-PL" smtClean="0">
                <a:latin typeface="Arial" panose="020B0604020202020204" pitchFamily="34" charset="0"/>
                <a:cs typeface="Arial" panose="020B0604020202020204" pitchFamily="34" charset="0"/>
              </a:rPr>
              <a:t>SAMOGŁOSKA </a:t>
            </a:r>
            <a:r>
              <a:rPr lang="pl-PL" altLang="pl-PL">
                <a:latin typeface="Arial" panose="020B0604020202020204" pitchFamily="34" charset="0"/>
                <a:cs typeface="Arial" panose="020B0604020202020204" pitchFamily="34" charset="0"/>
              </a:rPr>
              <a:t>(TA SAMA LICZBA</a:t>
            </a:r>
            <a:r>
              <a:rPr lang="pl-PL" altLang="pl-PL" smtClean="0">
                <a:latin typeface="Arial" panose="020B0604020202020204" pitchFamily="34" charset="0"/>
                <a:cs typeface="Arial" panose="020B0604020202020204" pitchFamily="34" charset="0"/>
              </a:rPr>
              <a:t>). ZNALAZŁ </a:t>
            </a:r>
            <a:r>
              <a:rPr lang="pl-PL" altLang="pl-PL">
                <a:latin typeface="Arial" panose="020B0604020202020204" pitchFamily="34" charset="0"/>
                <a:cs typeface="Arial" panose="020B0604020202020204" pitchFamily="34" charset="0"/>
              </a:rPr>
              <a:t>I TO BYŁ KONIEC NITKI , KTÓRY DOPROWADZIŁ GO DO KŁĘBKA</a:t>
            </a:r>
            <a:r>
              <a:rPr lang="pl-PL" altLang="pl-PL" smtClean="0">
                <a:latin typeface="Arial" panose="020B0604020202020204" pitchFamily="34" charset="0"/>
                <a:cs typeface="Arial" panose="020B0604020202020204" pitchFamily="34" charset="0"/>
              </a:rPr>
              <a:t>. W szyfrach podstawieniowych jest bowiem tak, że gdy zna się kilka liter, to już łatwo deszyfruje się pozostałe.  Dla przykładu, gdy znamy </a:t>
            </a:r>
            <a:r>
              <a:rPr lang="pl-PL" altLang="pl-PL" smtClean="0">
                <a:solidFill>
                  <a:schemeClr val="accent1"/>
                </a:solidFill>
                <a:latin typeface="Arial" panose="020B0604020202020204" pitchFamily="34" charset="0"/>
                <a:cs typeface="Arial" panose="020B0604020202020204" pitchFamily="34" charset="0"/>
              </a:rPr>
              <a:t>N</a:t>
            </a:r>
            <a:r>
              <a:rPr lang="pl-PL" altLang="pl-PL" smtClean="0">
                <a:latin typeface="Arial" panose="020B0604020202020204" pitchFamily="34" charset="0"/>
                <a:cs typeface="Arial" panose="020B0604020202020204" pitchFamily="34" charset="0"/>
              </a:rPr>
              <a:t> oraz </a:t>
            </a:r>
            <a:r>
              <a:rPr lang="pl-PL" altLang="pl-PL" smtClean="0">
                <a:solidFill>
                  <a:schemeClr val="accent1"/>
                </a:solidFill>
                <a:latin typeface="Arial" panose="020B0604020202020204" pitchFamily="34" charset="0"/>
                <a:cs typeface="Arial" panose="020B0604020202020204" pitchFamily="34" charset="0"/>
              </a:rPr>
              <a:t>E</a:t>
            </a:r>
            <a:r>
              <a:rPr lang="pl-PL" altLang="pl-PL" smtClean="0">
                <a:latin typeface="Arial" panose="020B0604020202020204" pitchFamily="34" charset="0"/>
                <a:cs typeface="Arial" panose="020B0604020202020204" pitchFamily="34" charset="0"/>
              </a:rPr>
              <a:t> i widzimy zapis </a:t>
            </a:r>
            <a:r>
              <a:rPr lang="pl-PL" altLang="pl-PL" smtClean="0">
                <a:solidFill>
                  <a:schemeClr val="accent1"/>
                </a:solidFill>
                <a:latin typeface="Arial" panose="020B0604020202020204" pitchFamily="34" charset="0"/>
                <a:cs typeface="Arial" panose="020B0604020202020204" pitchFamily="34" charset="0"/>
              </a:rPr>
              <a:t>N*E</a:t>
            </a:r>
            <a:r>
              <a:rPr lang="pl-PL" altLang="pl-PL" smtClean="0">
                <a:latin typeface="Arial" panose="020B0604020202020204" pitchFamily="34" charset="0"/>
                <a:cs typeface="Arial" panose="020B0604020202020204" pitchFamily="34" charset="0"/>
              </a:rPr>
              <a:t> to domyślamy się, że zamiast gwiazdki  należy wstawić literę</a:t>
            </a:r>
            <a:r>
              <a:rPr lang="pl-PL" altLang="pl-PL" smtClean="0">
                <a:solidFill>
                  <a:schemeClr val="accent1"/>
                </a:solidFill>
                <a:latin typeface="Arial" panose="020B0604020202020204" pitchFamily="34" charset="0"/>
                <a:cs typeface="Arial" panose="020B0604020202020204" pitchFamily="34" charset="0"/>
              </a:rPr>
              <a:t> I.</a:t>
            </a:r>
            <a:endParaRPr lang="pl-PL" altLang="pl-PL">
              <a:solidFill>
                <a:schemeClr val="accent1"/>
              </a:solidFill>
              <a:latin typeface="Arial" panose="020B0604020202020204" pitchFamily="34" charset="0"/>
              <a:cs typeface="Arial" panose="020B0604020202020204" pitchFamily="34" charset="0"/>
            </a:endParaRPr>
          </a:p>
          <a:p>
            <a:endParaRPr lang="pl-PL"/>
          </a:p>
        </p:txBody>
      </p:sp>
    </p:spTree>
    <p:extLst>
      <p:ext uri="{BB962C8B-B14F-4D97-AF65-F5344CB8AC3E}">
        <p14:creationId xmlns:p14="http://schemas.microsoft.com/office/powerpoint/2010/main" xmlns="" val="41139032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685801" y="164758"/>
            <a:ext cx="10396882" cy="799070"/>
          </a:xfrm>
        </p:spPr>
        <p:txBody>
          <a:bodyPr>
            <a:normAutofit fontScale="90000"/>
          </a:bodyPr>
          <a:lstStyle/>
          <a:p>
            <a:r>
              <a:rPr lang="pl-PL" smtClean="0"/>
              <a:t>                                   DEPESZA</a:t>
            </a:r>
            <a:endParaRPr lang="pl-PL"/>
          </a:p>
        </p:txBody>
      </p:sp>
      <p:sp>
        <p:nvSpPr>
          <p:cNvPr id="3" name="Symbol zastępczy zawartości 2"/>
          <p:cNvSpPr>
            <a:spLocks noGrp="1"/>
          </p:cNvSpPr>
          <p:nvPr>
            <p:ph sz="quarter" idx="13"/>
          </p:nvPr>
        </p:nvSpPr>
        <p:spPr>
          <a:xfrm>
            <a:off x="685800" y="881449"/>
            <a:ext cx="10394707" cy="4992129"/>
          </a:xfrm>
        </p:spPr>
        <p:txBody>
          <a:bodyPr>
            <a:noAutofit/>
          </a:bodyPr>
          <a:lstStyle/>
          <a:p>
            <a:endParaRPr lang="pl-PL" sz="1400"/>
          </a:p>
          <a:p>
            <a:r>
              <a:rPr lang="pl-PL" sz="1400" b="1"/>
              <a:t>Jak potoczyłyby się losy Bitwy Warszawskiej i całej wojny, gdyby polscy kryptolodzy nie odszyfrowali w sierpniu 1920 r. tej sowieckiej depeszy?:</a:t>
            </a:r>
            <a:endParaRPr lang="pl-PL" sz="1400"/>
          </a:p>
          <a:p>
            <a:r>
              <a:rPr lang="pl-PL" sz="1200">
                <a:latin typeface="Arial" panose="020B0604020202020204" pitchFamily="34" charset="0"/>
                <a:cs typeface="Arial" panose="020B0604020202020204" pitchFamily="34" charset="0"/>
              </a:rPr>
              <a:t>Ze sztabu XVI Armii do sztabów podległych dywizji. 13 VIII 1920 r. Rozkaz operacyjny do wojsk XVI Armii.</a:t>
            </a:r>
            <a:br>
              <a:rPr lang="pl-PL" sz="1200">
                <a:latin typeface="Arial" panose="020B0604020202020204" pitchFamily="34" charset="0"/>
                <a:cs typeface="Arial" panose="020B0604020202020204" pitchFamily="34" charset="0"/>
              </a:rPr>
            </a:br>
            <a:r>
              <a:rPr lang="pl-PL" sz="1200">
                <a:latin typeface="Arial" panose="020B0604020202020204" pitchFamily="34" charset="0"/>
                <a:cs typeface="Arial" panose="020B0604020202020204" pitchFamily="34" charset="0"/>
              </a:rPr>
              <a:t>Armie zachodniego frontu po walkach zajęły Mławę – Ciechanów – Pułtusk – Wyszków. 21 dywizji rozkazano dnia 13 VIII uderzyć na nieprzyjaciela działającego naprzeciw prawego skrzydła naszej armii z linii Zegrze – Załubice, w kierunku na Pragę.</a:t>
            </a:r>
            <a:br>
              <a:rPr lang="pl-PL" sz="1200">
                <a:latin typeface="Arial" panose="020B0604020202020204" pitchFamily="34" charset="0"/>
                <a:cs typeface="Arial" panose="020B0604020202020204" pitchFamily="34" charset="0"/>
              </a:rPr>
            </a:br>
            <a:r>
              <a:rPr lang="pl-PL" sz="1200">
                <a:latin typeface="Arial" panose="020B0604020202020204" pitchFamily="34" charset="0"/>
                <a:cs typeface="Arial" panose="020B0604020202020204" pitchFamily="34" charset="0"/>
              </a:rPr>
              <a:t>Rozkazuję dywizjom kontynuować ofensywę i wieczorem dnia 14 VIII 1920 r. zawładnąć następującymi rejonami: 27 dywizja – Łajsk – Stacja Jabłonna – Nieporęt; 2 dywizja – Radzymin – Stanisławów – Pustelnik – (wyłącznie) – Helenów; 17 dywizja – Pustelnik – Marki – Turów – Wołomin; 10 dywizja – Mokrołok – Wawer – Jarosław – Okuniew; 8 dywizja – Karczew – Osieck – Kołbiel.</a:t>
            </a:r>
            <a:br>
              <a:rPr lang="pl-PL" sz="1200">
                <a:latin typeface="Arial" panose="020B0604020202020204" pitchFamily="34" charset="0"/>
                <a:cs typeface="Arial" panose="020B0604020202020204" pitchFamily="34" charset="0"/>
              </a:rPr>
            </a:br>
            <a:r>
              <a:rPr lang="pl-PL" sz="1200">
                <a:latin typeface="Arial" panose="020B0604020202020204" pitchFamily="34" charset="0"/>
                <a:cs typeface="Arial" panose="020B0604020202020204" pitchFamily="34" charset="0"/>
              </a:rPr>
              <a:t>Zwiady dywizyjne do tego czasu powinny dotrzeć aż do linii rzeki Wisły, w granicach dywizyjnych odcinków wyznaczonych w punkcie pierwszym mojej dyrektywy nr 505.</a:t>
            </a:r>
            <a:br>
              <a:rPr lang="pl-PL" sz="1200">
                <a:latin typeface="Arial" panose="020B0604020202020204" pitchFamily="34" charset="0"/>
                <a:cs typeface="Arial" panose="020B0604020202020204" pitchFamily="34" charset="0"/>
              </a:rPr>
            </a:br>
            <a:r>
              <a:rPr lang="pl-PL" sz="1200">
                <a:latin typeface="Arial" panose="020B0604020202020204" pitchFamily="34" charset="0"/>
                <a:cs typeface="Arial" panose="020B0604020202020204" pitchFamily="34" charset="0"/>
              </a:rPr>
              <a:t>Dowódca 27 dywizji ma współdziałać z 21 dywizją przy jej uderzeniu skierowanym na Pragę.</a:t>
            </a:r>
            <a:br>
              <a:rPr lang="pl-PL" sz="1200">
                <a:latin typeface="Arial" panose="020B0604020202020204" pitchFamily="34" charset="0"/>
                <a:cs typeface="Arial" panose="020B0604020202020204" pitchFamily="34" charset="0"/>
              </a:rPr>
            </a:br>
            <a:r>
              <a:rPr lang="pl-PL" sz="1200">
                <a:latin typeface="Arial" panose="020B0604020202020204" pitchFamily="34" charset="0"/>
                <a:cs typeface="Arial" panose="020B0604020202020204" pitchFamily="34" charset="0"/>
              </a:rPr>
              <a:t>Dowódca 10 dywizji ma mieć na widoku, że zależnie od okoliczności jego dywizja może mieć główny kierunek na Pragę w celu sforsowania rzeki Wisły w granicach Warszawy, co wymaga skoncentrowania jednej brygady w rejonie Okuniewa.</a:t>
            </a:r>
            <a:br>
              <a:rPr lang="pl-PL" sz="1200">
                <a:latin typeface="Arial" panose="020B0604020202020204" pitchFamily="34" charset="0"/>
                <a:cs typeface="Arial" panose="020B0604020202020204" pitchFamily="34" charset="0"/>
              </a:rPr>
            </a:br>
            <a:r>
              <a:rPr lang="pl-PL" sz="1200">
                <a:latin typeface="Arial" panose="020B0604020202020204" pitchFamily="34" charset="0"/>
                <a:cs typeface="Arial" panose="020B0604020202020204" pitchFamily="34" charset="0"/>
              </a:rPr>
              <a:t>O otrzymaniu niniejszego natychmiast zameldować.</a:t>
            </a:r>
            <a:br>
              <a:rPr lang="pl-PL" sz="1200">
                <a:latin typeface="Arial" panose="020B0604020202020204" pitchFamily="34" charset="0"/>
                <a:cs typeface="Arial" panose="020B0604020202020204" pitchFamily="34" charset="0"/>
              </a:rPr>
            </a:br>
            <a:r>
              <a:rPr lang="pl-PL" sz="1200">
                <a:latin typeface="Arial" panose="020B0604020202020204" pitchFamily="34" charset="0"/>
                <a:cs typeface="Arial" panose="020B0604020202020204" pitchFamily="34" charset="0"/>
              </a:rPr>
              <a:t>— Dowódca XVI Armii, Sołohub, członek Rady Rewolucyjnej, Piatakow, Komisarz sztabu armii, Batorskij</a:t>
            </a:r>
          </a:p>
          <a:p>
            <a:endParaRPr lang="pl-PL" sz="1400"/>
          </a:p>
        </p:txBody>
      </p:sp>
    </p:spTree>
    <p:extLst>
      <p:ext uri="{BB962C8B-B14F-4D97-AF65-F5344CB8AC3E}">
        <p14:creationId xmlns:p14="http://schemas.microsoft.com/office/powerpoint/2010/main" xmlns="" val="39381456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r>
              <a:rPr lang="pl-PL" sz="4400" smtClean="0"/>
              <a:t>Matematycy  w zespole Kowalewskiego</a:t>
            </a:r>
            <a:endParaRPr lang="pl-PL" sz="4400"/>
          </a:p>
        </p:txBody>
      </p:sp>
      <p:sp>
        <p:nvSpPr>
          <p:cNvPr id="3" name="Symbol zastępczy zawartości 2"/>
          <p:cNvSpPr>
            <a:spLocks noGrp="1"/>
          </p:cNvSpPr>
          <p:nvPr>
            <p:ph sz="quarter" idx="13"/>
          </p:nvPr>
        </p:nvSpPr>
        <p:spPr>
          <a:xfrm>
            <a:off x="685800" y="1688758"/>
            <a:ext cx="10394707" cy="3685828"/>
          </a:xfrm>
        </p:spPr>
        <p:txBody>
          <a:bodyPr/>
          <a:lstStyle/>
          <a:p>
            <a:pPr marL="0" indent="0">
              <a:buNone/>
            </a:pPr>
            <a:r>
              <a:rPr lang="pl-PL" smtClean="0">
                <a:latin typeface="Arial" panose="020B0604020202020204" pitchFamily="34" charset="0"/>
                <a:cs typeface="Arial" panose="020B0604020202020204" pitchFamily="34" charset="0"/>
              </a:rPr>
              <a:t>Kowalewski, sam inżynier (chemik, po studiach w liege),  Rozumiał, że do pracy w dekryptażu potrzebne są wyćwiczone w kojarzeniu analityczne umysły. Poprosił więc by przydzielono mu do zespołu odpowiednio wykształconych </a:t>
            </a:r>
            <a:r>
              <a:rPr lang="pl-PL" smtClean="0">
                <a:solidFill>
                  <a:schemeClr val="accent1"/>
                </a:solidFill>
                <a:latin typeface="Arial" panose="020B0604020202020204" pitchFamily="34" charset="0"/>
                <a:cs typeface="Arial" panose="020B0604020202020204" pitchFamily="34" charset="0"/>
              </a:rPr>
              <a:t>matematyków</a:t>
            </a:r>
            <a:r>
              <a:rPr lang="pl-PL" smtClean="0">
                <a:latin typeface="Arial" panose="020B0604020202020204" pitchFamily="34" charset="0"/>
                <a:cs typeface="Arial" panose="020B0604020202020204" pitchFamily="34" charset="0"/>
              </a:rPr>
              <a:t>.  Byli nimi – </a:t>
            </a:r>
            <a:r>
              <a:rPr lang="pl-PL" smtClean="0">
                <a:solidFill>
                  <a:schemeClr val="accent1"/>
                </a:solidFill>
                <a:latin typeface="Arial" panose="020B0604020202020204" pitchFamily="34" charset="0"/>
                <a:cs typeface="Arial" panose="020B0604020202020204" pitchFamily="34" charset="0"/>
              </a:rPr>
              <a:t>Stanisław  Leśniewski </a:t>
            </a:r>
            <a:r>
              <a:rPr lang="pl-PL" smtClean="0">
                <a:latin typeface="Arial" panose="020B0604020202020204" pitchFamily="34" charset="0"/>
                <a:cs typeface="Arial" panose="020B0604020202020204" pitchFamily="34" charset="0"/>
              </a:rPr>
              <a:t>później logik, </a:t>
            </a:r>
            <a:r>
              <a:rPr lang="pl-PL" smtClean="0">
                <a:solidFill>
                  <a:schemeClr val="accent1"/>
                </a:solidFill>
                <a:latin typeface="Arial" panose="020B0604020202020204" pitchFamily="34" charset="0"/>
                <a:cs typeface="Arial" panose="020B0604020202020204" pitchFamily="34" charset="0"/>
              </a:rPr>
              <a:t>Stefan Mazurkiewicz</a:t>
            </a:r>
            <a:r>
              <a:rPr lang="pl-PL" smtClean="0">
                <a:latin typeface="Arial" panose="020B0604020202020204" pitchFamily="34" charset="0"/>
                <a:cs typeface="Arial" panose="020B0604020202020204" pitchFamily="34" charset="0"/>
              </a:rPr>
              <a:t>, później Topolog oraz </a:t>
            </a:r>
            <a:r>
              <a:rPr lang="pl-PL" smtClean="0">
                <a:solidFill>
                  <a:schemeClr val="accent1"/>
                </a:solidFill>
                <a:latin typeface="Arial" panose="020B0604020202020204" pitchFamily="34" charset="0"/>
                <a:cs typeface="Arial" panose="020B0604020202020204" pitchFamily="34" charset="0"/>
              </a:rPr>
              <a:t>Wacław Sierpiński </a:t>
            </a:r>
            <a:r>
              <a:rPr lang="pl-PL" smtClean="0">
                <a:latin typeface="Arial" panose="020B0604020202020204" pitchFamily="34" charset="0"/>
                <a:cs typeface="Arial" panose="020B0604020202020204" pitchFamily="34" charset="0"/>
              </a:rPr>
              <a:t>– (teoria mnogości, Teoria liczb). Wszyscy oni zostali Po zakończeniu wojny światowej sławy uczonymi.</a:t>
            </a:r>
            <a:endParaRPr lang="pl-P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11169357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ytuł 1"/>
          <p:cNvSpPr>
            <a:spLocks noGrp="1"/>
          </p:cNvSpPr>
          <p:nvPr>
            <p:ph type="title"/>
          </p:nvPr>
        </p:nvSpPr>
        <p:spPr/>
        <p:txBody>
          <a:bodyPr>
            <a:normAutofit/>
          </a:bodyPr>
          <a:lstStyle/>
          <a:p>
            <a:pPr eaLnBrk="1" hangingPunct="1"/>
            <a:r>
              <a:rPr lang="pl-PL" altLang="pl-PL" dirty="0" smtClean="0"/>
              <a:t>          STANISŁAW  LEŚNIEWSKI</a:t>
            </a:r>
          </a:p>
        </p:txBody>
      </p:sp>
      <p:pic>
        <p:nvPicPr>
          <p:cNvPr id="34819" name="Symbol zastępczy zawartości 3"/>
          <p:cNvPicPr>
            <a:picLocks noGrp="1" noChangeAspect="1"/>
          </p:cNvPicPr>
          <p:nvPr>
            <p:ph idx="4294967295"/>
          </p:nvPr>
        </p:nvPicPr>
        <p:blipFill>
          <a:blip r:embed="rId2">
            <a:extLst>
              <a:ext uri="{28A0092B-C50C-407E-A947-70E740481C1C}">
                <a14:useLocalDpi xmlns:a14="http://schemas.microsoft.com/office/drawing/2010/main" xmlns="" val="0"/>
              </a:ext>
            </a:extLst>
          </a:blip>
          <a:srcRect/>
          <a:stretch>
            <a:fillRect/>
          </a:stretch>
        </p:blipFill>
        <p:spPr>
          <a:xfrm>
            <a:off x="4079777" y="1690688"/>
            <a:ext cx="3560465" cy="4957762"/>
          </a:xfrm>
          <a:prstGeom prst="rect">
            <a:avLst/>
          </a:prstGeom>
        </p:spPr>
      </p:pic>
    </p:spTree>
    <p:extLst>
      <p:ext uri="{BB962C8B-B14F-4D97-AF65-F5344CB8AC3E}">
        <p14:creationId xmlns:p14="http://schemas.microsoft.com/office/powerpoint/2010/main" xmlns="" val="16542493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ytuł 1"/>
          <p:cNvSpPr>
            <a:spLocks noGrp="1"/>
          </p:cNvSpPr>
          <p:nvPr>
            <p:ph type="title"/>
          </p:nvPr>
        </p:nvSpPr>
        <p:spPr>
          <a:xfrm>
            <a:off x="685801" y="685800"/>
            <a:ext cx="10396882" cy="879389"/>
          </a:xfrm>
        </p:spPr>
        <p:txBody>
          <a:bodyPr/>
          <a:lstStyle/>
          <a:p>
            <a:pPr eaLnBrk="1" hangingPunct="1"/>
            <a:r>
              <a:rPr lang="pl-PL" altLang="pl-PL" dirty="0" smtClean="0"/>
              <a:t>           STEFAN MAZURKIEWICZ</a:t>
            </a:r>
          </a:p>
        </p:txBody>
      </p:sp>
      <p:pic>
        <p:nvPicPr>
          <p:cNvPr id="35843" name="Symbol zastępczy zawartości 3"/>
          <p:cNvPicPr>
            <a:picLocks noGrp="1" noChangeAspect="1"/>
          </p:cNvPicPr>
          <p:nvPr>
            <p:ph idx="4294967295"/>
          </p:nvPr>
        </p:nvPicPr>
        <p:blipFill>
          <a:blip r:embed="rId2">
            <a:extLst>
              <a:ext uri="{28A0092B-C50C-407E-A947-70E740481C1C}">
                <a14:useLocalDpi xmlns:a14="http://schemas.microsoft.com/office/drawing/2010/main" xmlns="" val="0"/>
              </a:ext>
            </a:extLst>
          </a:blip>
          <a:srcRect/>
          <a:stretch>
            <a:fillRect/>
          </a:stretch>
        </p:blipFill>
        <p:spPr>
          <a:xfrm>
            <a:off x="3720508" y="1499285"/>
            <a:ext cx="3759449" cy="4662617"/>
          </a:xfrm>
          <a:prstGeom prst="rect">
            <a:avLst/>
          </a:prstGeom>
        </p:spPr>
      </p:pic>
    </p:spTree>
    <p:extLst>
      <p:ext uri="{BB962C8B-B14F-4D97-AF65-F5344CB8AC3E}">
        <p14:creationId xmlns:p14="http://schemas.microsoft.com/office/powerpoint/2010/main" xmlns="" val="18335450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ytuł 1"/>
          <p:cNvSpPr>
            <a:spLocks noGrp="1"/>
          </p:cNvSpPr>
          <p:nvPr>
            <p:ph type="title"/>
          </p:nvPr>
        </p:nvSpPr>
        <p:spPr/>
        <p:txBody>
          <a:bodyPr/>
          <a:lstStyle/>
          <a:p>
            <a:pPr eaLnBrk="1" hangingPunct="1"/>
            <a:r>
              <a:rPr lang="pl-PL" altLang="pl-PL" dirty="0" smtClean="0"/>
              <a:t>            WACŁAW SIERPIŃSKI</a:t>
            </a:r>
          </a:p>
        </p:txBody>
      </p:sp>
      <p:pic>
        <p:nvPicPr>
          <p:cNvPr id="36867" name="Symbol zastępczy zawartości 3"/>
          <p:cNvPicPr>
            <a:picLocks noGrp="1" noChangeAspect="1"/>
          </p:cNvPicPr>
          <p:nvPr>
            <p:ph idx="4294967295"/>
          </p:nvPr>
        </p:nvPicPr>
        <p:blipFill>
          <a:blip r:embed="rId2">
            <a:extLst>
              <a:ext uri="{28A0092B-C50C-407E-A947-70E740481C1C}">
                <a14:useLocalDpi xmlns:a14="http://schemas.microsoft.com/office/drawing/2010/main" xmlns="" val="0"/>
              </a:ext>
            </a:extLst>
          </a:blip>
          <a:srcRect/>
          <a:stretch>
            <a:fillRect/>
          </a:stretch>
        </p:blipFill>
        <p:spPr>
          <a:xfrm>
            <a:off x="3493341" y="1614616"/>
            <a:ext cx="3640627" cy="4666736"/>
          </a:xfrm>
          <a:prstGeom prst="rect">
            <a:avLst/>
          </a:prstGeom>
        </p:spPr>
      </p:pic>
    </p:spTree>
    <p:extLst>
      <p:ext uri="{BB962C8B-B14F-4D97-AF65-F5344CB8AC3E}">
        <p14:creationId xmlns:p14="http://schemas.microsoft.com/office/powerpoint/2010/main" xmlns="" val="10302912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ltLang="pl-PL" smtClean="0"/>
              <a:t>                   BIURO  </a:t>
            </a:r>
            <a:r>
              <a:rPr lang="pl-PL" altLang="pl-PL"/>
              <a:t>SZYFRÓW</a:t>
            </a:r>
            <a:endParaRPr lang="pl-PL"/>
          </a:p>
        </p:txBody>
      </p:sp>
      <p:sp>
        <p:nvSpPr>
          <p:cNvPr id="3" name="Symbol zastępczy zawartości 2"/>
          <p:cNvSpPr>
            <a:spLocks noGrp="1"/>
          </p:cNvSpPr>
          <p:nvPr>
            <p:ph sz="quarter" idx="13"/>
          </p:nvPr>
        </p:nvSpPr>
        <p:spPr/>
        <p:txBody>
          <a:bodyPr/>
          <a:lstStyle/>
          <a:p>
            <a:r>
              <a:rPr lang="pl-PL" altLang="pl-PL">
                <a:latin typeface="Arial" panose="020B0604020202020204" pitchFamily="34" charset="0"/>
                <a:cs typeface="Arial" panose="020B0604020202020204" pitchFamily="34" charset="0"/>
              </a:rPr>
              <a:t>SUKCES KRYPTOLOGÓW W WOJNIE 1920r. </a:t>
            </a:r>
            <a:r>
              <a:rPr lang="pl-PL" altLang="pl-PL" smtClean="0">
                <a:latin typeface="Arial" panose="020B0604020202020204" pitchFamily="34" charset="0"/>
                <a:cs typeface="Arial" panose="020B0604020202020204" pitchFamily="34" charset="0"/>
              </a:rPr>
              <a:t>ZAOWOCOWAŁ </a:t>
            </a:r>
            <a:r>
              <a:rPr lang="pl-PL" altLang="pl-PL">
                <a:latin typeface="Arial" panose="020B0604020202020204" pitchFamily="34" charset="0"/>
                <a:cs typeface="Arial" panose="020B0604020202020204" pitchFamily="34" charset="0"/>
              </a:rPr>
              <a:t>POWSTANIEM  W POLSKIEJ ARMII </a:t>
            </a:r>
            <a:r>
              <a:rPr lang="pl-PL" altLang="pl-PL" smtClean="0">
                <a:latin typeface="Arial" panose="020B0604020202020204" pitchFamily="34" charset="0"/>
                <a:cs typeface="Arial" panose="020B0604020202020204" pitchFamily="34" charset="0"/>
              </a:rPr>
              <a:t>SPECJALNEJ KOMÓRKI </a:t>
            </a:r>
            <a:r>
              <a:rPr lang="pl-PL" altLang="pl-PL">
                <a:latin typeface="Arial" panose="020B0604020202020204" pitchFamily="34" charset="0"/>
                <a:cs typeface="Arial" panose="020B0604020202020204" pitchFamily="34" charset="0"/>
              </a:rPr>
              <a:t>tzw. </a:t>
            </a:r>
            <a:r>
              <a:rPr lang="pl-PL" altLang="pl-PL">
                <a:solidFill>
                  <a:srgbClr val="FF0000"/>
                </a:solidFill>
                <a:latin typeface="Arial" panose="020B0604020202020204" pitchFamily="34" charset="0"/>
                <a:cs typeface="Arial" panose="020B0604020202020204" pitchFamily="34" charset="0"/>
              </a:rPr>
              <a:t>BIURA SZYFRÓW  </a:t>
            </a:r>
            <a:r>
              <a:rPr lang="pl-PL" altLang="pl-PL">
                <a:latin typeface="Arial" panose="020B0604020202020204" pitchFamily="34" charset="0"/>
                <a:cs typeface="Arial" panose="020B0604020202020204" pitchFamily="34" charset="0"/>
              </a:rPr>
              <a:t>(UMIEJ-SCOWIONEGO w POZNANIU </a:t>
            </a:r>
            <a:r>
              <a:rPr lang="pl-PL" altLang="pl-PL" smtClean="0">
                <a:latin typeface="Arial" panose="020B0604020202020204" pitchFamily="34" charset="0"/>
                <a:cs typeface="Arial" panose="020B0604020202020204" pitchFamily="34" charset="0"/>
              </a:rPr>
              <a:t>), KTÓREGO ZADANIEM </a:t>
            </a:r>
            <a:r>
              <a:rPr lang="pl-PL" altLang="pl-PL">
                <a:latin typeface="Arial" panose="020B0604020202020204" pitchFamily="34" charset="0"/>
                <a:cs typeface="Arial" panose="020B0604020202020204" pitchFamily="34" charset="0"/>
              </a:rPr>
              <a:t>BYŁO GROMADZENIE MATERIAŁÓW Z </a:t>
            </a:r>
            <a:r>
              <a:rPr lang="pl-PL" altLang="pl-PL" smtClean="0">
                <a:latin typeface="Arial" panose="020B0604020202020204" pitchFamily="34" charset="0"/>
                <a:cs typeface="Arial" panose="020B0604020202020204" pitchFamily="34" charset="0"/>
              </a:rPr>
              <a:t>NASŁUCHU </a:t>
            </a:r>
            <a:r>
              <a:rPr lang="pl-PL" altLang="pl-PL">
                <a:latin typeface="Arial" panose="020B0604020202020204" pitchFamily="34" charset="0"/>
                <a:cs typeface="Arial" panose="020B0604020202020204" pitchFamily="34" charset="0"/>
              </a:rPr>
              <a:t>NIEMIECKICH RADIOSTACJI  </a:t>
            </a:r>
            <a:r>
              <a:rPr lang="pl-PL" altLang="pl-PL" smtClean="0">
                <a:latin typeface="Arial" panose="020B0604020202020204" pitchFamily="34" charset="0"/>
                <a:cs typeface="Arial" panose="020B0604020202020204" pitchFamily="34" charset="0"/>
              </a:rPr>
              <a:t>WOJSKOWYCH </a:t>
            </a:r>
            <a:r>
              <a:rPr lang="pl-PL" altLang="pl-PL">
                <a:latin typeface="Arial" panose="020B0604020202020204" pitchFamily="34" charset="0"/>
                <a:cs typeface="Arial" panose="020B0604020202020204" pitchFamily="34" charset="0"/>
              </a:rPr>
              <a:t>I PRÓBA ICH DEKRYPTAŻU.  </a:t>
            </a:r>
          </a:p>
          <a:p>
            <a:endParaRPr lang="pl-PL"/>
          </a:p>
        </p:txBody>
      </p:sp>
    </p:spTree>
    <p:extLst>
      <p:ext uri="{BB962C8B-B14F-4D97-AF65-F5344CB8AC3E}">
        <p14:creationId xmlns:p14="http://schemas.microsoft.com/office/powerpoint/2010/main" xmlns="" val="24530260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                     Trochę Historii</a:t>
            </a:r>
            <a:endParaRPr lang="pl-PL" dirty="0"/>
          </a:p>
        </p:txBody>
      </p:sp>
      <p:sp>
        <p:nvSpPr>
          <p:cNvPr id="3" name="Symbol zastępczy zawartości 2"/>
          <p:cNvSpPr>
            <a:spLocks noGrp="1"/>
          </p:cNvSpPr>
          <p:nvPr>
            <p:ph sz="quarter" idx="13"/>
          </p:nvPr>
        </p:nvSpPr>
        <p:spPr/>
        <p:txBody>
          <a:bodyPr>
            <a:normAutofit/>
          </a:bodyPr>
          <a:lstStyle/>
          <a:p>
            <a:r>
              <a:rPr lang="pl-PL" sz="2800" smtClean="0"/>
              <a:t>W niniejszej prezentacji opowiemy o ludziach – bohaterach tej </a:t>
            </a:r>
            <a:r>
              <a:rPr lang="pl-PL" sz="2800" smtClean="0">
                <a:solidFill>
                  <a:srgbClr val="FF0000"/>
                </a:solidFill>
              </a:rPr>
              <a:t>cichej wojny wywiadów-  </a:t>
            </a:r>
            <a:r>
              <a:rPr lang="pl-PL" sz="2800" smtClean="0"/>
              <a:t>o wielu niezwykłych wydarzeniach,  a także o pewnym wprawdzie  niewielkim, ale wartym  zauważenia, </a:t>
            </a:r>
            <a:r>
              <a:rPr lang="pl-PL" sz="2800" smtClean="0">
                <a:solidFill>
                  <a:srgbClr val="FF0000"/>
                </a:solidFill>
              </a:rPr>
              <a:t>powiązaniu</a:t>
            </a:r>
            <a:r>
              <a:rPr lang="pl-PL" sz="2800" smtClean="0"/>
              <a:t> Historii Enigmy  z   </a:t>
            </a:r>
            <a:r>
              <a:rPr lang="pl-PL" sz="2800" smtClean="0">
                <a:solidFill>
                  <a:srgbClr val="FF0000"/>
                </a:solidFill>
              </a:rPr>
              <a:t>Tarnowem</a:t>
            </a:r>
            <a:r>
              <a:rPr lang="pl-PL" sz="2800" smtClean="0"/>
              <a:t> .</a:t>
            </a:r>
            <a:endParaRPr lang="pl-PL" sz="2800"/>
          </a:p>
        </p:txBody>
      </p:sp>
    </p:spTree>
    <p:extLst>
      <p:ext uri="{BB962C8B-B14F-4D97-AF65-F5344CB8AC3E}">
        <p14:creationId xmlns:p14="http://schemas.microsoft.com/office/powerpoint/2010/main" xmlns="" val="128139169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                       Biuro Szyfrów</a:t>
            </a:r>
            <a:endParaRPr lang="pl-PL"/>
          </a:p>
        </p:txBody>
      </p:sp>
      <p:sp>
        <p:nvSpPr>
          <p:cNvPr id="3" name="Symbol zastępczy zawartości 2"/>
          <p:cNvSpPr>
            <a:spLocks noGrp="1"/>
          </p:cNvSpPr>
          <p:nvPr>
            <p:ph sz="quarter" idx="13"/>
          </p:nvPr>
        </p:nvSpPr>
        <p:spPr/>
        <p:txBody>
          <a:bodyPr/>
          <a:lstStyle/>
          <a:p>
            <a:r>
              <a:rPr lang="pl-PL" altLang="pl-PL" smtClean="0">
                <a:latin typeface="Arial" panose="020B0604020202020204" pitchFamily="34" charset="0"/>
                <a:cs typeface="Arial" panose="020B0604020202020204" pitchFamily="34" charset="0"/>
              </a:rPr>
              <a:t>Początkowo PRÓBY </a:t>
            </a:r>
            <a:r>
              <a:rPr lang="pl-PL" altLang="pl-PL">
                <a:latin typeface="Arial" panose="020B0604020202020204" pitchFamily="34" charset="0"/>
                <a:cs typeface="Arial" panose="020B0604020202020204" pitchFamily="34" charset="0"/>
              </a:rPr>
              <a:t>BYŁY BEZOWOCNE, BO NIEMCY </a:t>
            </a:r>
            <a:r>
              <a:rPr lang="pl-PL" altLang="pl-PL" smtClean="0">
                <a:latin typeface="Arial" panose="020B0604020202020204" pitchFamily="34" charset="0"/>
                <a:cs typeface="Arial" panose="020B0604020202020204" pitchFamily="34" charset="0"/>
              </a:rPr>
              <a:t>SZYFROWALI </a:t>
            </a:r>
            <a:r>
              <a:rPr lang="pl-PL" altLang="pl-PL">
                <a:latin typeface="Arial" panose="020B0604020202020204" pitchFamily="34" charset="0"/>
                <a:cs typeface="Arial" panose="020B0604020202020204" pitchFamily="34" charset="0"/>
              </a:rPr>
              <a:t>JUŻ SWOJE MELDUNKI PRZY UŻYCIU ENIGMY, KTÓREJ SZYFRY OPIERAŁY SIĘ WSZYSTKIM </a:t>
            </a:r>
            <a:r>
              <a:rPr lang="pl-PL" altLang="pl-PL" smtClean="0">
                <a:latin typeface="Arial" panose="020B0604020202020204" pitchFamily="34" charset="0"/>
                <a:cs typeface="Arial" panose="020B0604020202020204" pitchFamily="34" charset="0"/>
              </a:rPr>
              <a:t>ZNANYM </a:t>
            </a:r>
            <a:r>
              <a:rPr lang="pl-PL" altLang="pl-PL">
                <a:latin typeface="Arial" panose="020B0604020202020204" pitchFamily="34" charset="0"/>
                <a:cs typeface="Arial" panose="020B0604020202020204" pitchFamily="34" charset="0"/>
              </a:rPr>
              <a:t>W TAMTYM CZASIE METODOM </a:t>
            </a:r>
            <a:r>
              <a:rPr lang="pl-PL" altLang="pl-PL" smtClean="0">
                <a:latin typeface="Arial" panose="020B0604020202020204" pitchFamily="34" charset="0"/>
                <a:cs typeface="Arial" panose="020B0604020202020204" pitchFamily="34" charset="0"/>
              </a:rPr>
              <a:t>KRYPTOANALIZY</a:t>
            </a:r>
            <a:r>
              <a:rPr lang="pl-PL" altLang="pl-PL">
                <a:latin typeface="Arial" panose="020B0604020202020204" pitchFamily="34" charset="0"/>
                <a:cs typeface="Arial" panose="020B0604020202020204" pitchFamily="34" charset="0"/>
              </a:rPr>
              <a:t>. </a:t>
            </a:r>
            <a:r>
              <a:rPr lang="pl-PL" altLang="pl-PL" smtClean="0">
                <a:latin typeface="Arial" panose="020B0604020202020204" pitchFamily="34" charset="0"/>
                <a:cs typeface="Arial" panose="020B0604020202020204" pitchFamily="34" charset="0"/>
              </a:rPr>
              <a:t> Wojskowi zwrócili się z prośbą o pomoc do Kowalewskiego (wtedy już dyplomaty), a ten poradził im, by </a:t>
            </a:r>
            <a:r>
              <a:rPr lang="pl-PL" altLang="pl-PL">
                <a:latin typeface="Arial" panose="020B0604020202020204" pitchFamily="34" charset="0"/>
                <a:cs typeface="Arial" panose="020B0604020202020204" pitchFamily="34" charset="0"/>
              </a:rPr>
              <a:t>DO PRAC PRZY DEKRYPTAŻU ZATRUDNIĆ </a:t>
            </a:r>
            <a:r>
              <a:rPr lang="pl-PL" altLang="pl-PL">
                <a:solidFill>
                  <a:schemeClr val="accent1"/>
                </a:solidFill>
                <a:latin typeface="Arial" panose="020B0604020202020204" pitchFamily="34" charset="0"/>
                <a:cs typeface="Arial" panose="020B0604020202020204" pitchFamily="34" charset="0"/>
              </a:rPr>
              <a:t>ZAWODOWYCH MATEMATYKÓW</a:t>
            </a:r>
            <a:r>
              <a:rPr lang="pl-PL" altLang="pl-PL" smtClean="0">
                <a:latin typeface="Arial" panose="020B0604020202020204" pitchFamily="34" charset="0"/>
                <a:cs typeface="Arial" panose="020B0604020202020204" pitchFamily="34" charset="0"/>
              </a:rPr>
              <a:t>. Oczywiście najpierw należało ich w tym celu odpowiednio przeszkolić.</a:t>
            </a:r>
            <a:endParaRPr lang="pl-PL" altLang="pl-PL">
              <a:latin typeface="Arial" panose="020B0604020202020204" pitchFamily="34" charset="0"/>
              <a:cs typeface="Arial" panose="020B0604020202020204" pitchFamily="34" charset="0"/>
            </a:endParaRPr>
          </a:p>
          <a:p>
            <a:endParaRPr lang="pl-PL"/>
          </a:p>
        </p:txBody>
      </p:sp>
    </p:spTree>
    <p:extLst>
      <p:ext uri="{BB962C8B-B14F-4D97-AF65-F5344CB8AC3E}">
        <p14:creationId xmlns:p14="http://schemas.microsoft.com/office/powerpoint/2010/main" xmlns="" val="40736895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r>
              <a:rPr lang="pl-PL" altLang="pl-PL"/>
              <a:t> KURS  KRYPTOLOGII  W  </a:t>
            </a:r>
            <a:r>
              <a:rPr lang="pl-PL" altLang="pl-PL" smtClean="0"/>
              <a:t>POZNANIU</a:t>
            </a:r>
            <a:endParaRPr lang="pl-PL"/>
          </a:p>
        </p:txBody>
      </p:sp>
      <p:sp>
        <p:nvSpPr>
          <p:cNvPr id="3" name="Symbol zastępczy zawartości 2"/>
          <p:cNvSpPr>
            <a:spLocks noGrp="1"/>
          </p:cNvSpPr>
          <p:nvPr>
            <p:ph sz="quarter" idx="13"/>
          </p:nvPr>
        </p:nvSpPr>
        <p:spPr>
          <a:xfrm>
            <a:off x="413951" y="2145774"/>
            <a:ext cx="10394707" cy="3311189"/>
          </a:xfrm>
        </p:spPr>
        <p:txBody>
          <a:bodyPr/>
          <a:lstStyle/>
          <a:p>
            <a:pPr marL="0" indent="0">
              <a:buNone/>
            </a:pPr>
            <a:r>
              <a:rPr lang="pl-PL" altLang="pl-PL" smtClean="0">
                <a:latin typeface="Arial" panose="020B0604020202020204" pitchFamily="34" charset="0"/>
                <a:cs typeface="Arial" panose="020B0604020202020204" pitchFamily="34" charset="0"/>
              </a:rPr>
              <a:t>Odpowiedni  Kurs </a:t>
            </a:r>
            <a:r>
              <a:rPr lang="pl-PL" altLang="pl-PL">
                <a:latin typeface="Arial" panose="020B0604020202020204" pitchFamily="34" charset="0"/>
                <a:cs typeface="Arial" panose="020B0604020202020204" pitchFamily="34" charset="0"/>
              </a:rPr>
              <a:t>zorganizowano pod  </a:t>
            </a:r>
            <a:r>
              <a:rPr lang="pl-PL" altLang="pl-PL" smtClean="0">
                <a:latin typeface="Arial" panose="020B0604020202020204" pitchFamily="34" charset="0"/>
                <a:cs typeface="Arial" panose="020B0604020202020204" pitchFamily="34" charset="0"/>
              </a:rPr>
              <a:t>zakamuflowanym  (w Polsce , rzecz jasna, aktywny był wywiad niemiecki ) tytułem </a:t>
            </a:r>
            <a:r>
              <a:rPr lang="pl-PL" altLang="pl-PL" smtClean="0">
                <a:solidFill>
                  <a:srgbClr val="00B0F0"/>
                </a:solidFill>
                <a:latin typeface="Arial" panose="020B0604020202020204" pitchFamily="34" charset="0"/>
                <a:cs typeface="Arial" panose="020B0604020202020204" pitchFamily="34" charset="0"/>
              </a:rPr>
              <a:t>„</a:t>
            </a:r>
            <a:r>
              <a:rPr lang="pl-PL" altLang="pl-PL">
                <a:solidFill>
                  <a:srgbClr val="00B0F0"/>
                </a:solidFill>
                <a:latin typeface="Arial" panose="020B0604020202020204" pitchFamily="34" charset="0"/>
                <a:cs typeface="Arial" panose="020B0604020202020204" pitchFamily="34" charset="0"/>
              </a:rPr>
              <a:t>Kurs algebry wyższej dla </a:t>
            </a:r>
            <a:r>
              <a:rPr lang="pl-PL" altLang="pl-PL" smtClean="0">
                <a:solidFill>
                  <a:srgbClr val="00B0F0"/>
                </a:solidFill>
                <a:latin typeface="Arial" panose="020B0604020202020204" pitchFamily="34" charset="0"/>
                <a:cs typeface="Arial" panose="020B0604020202020204" pitchFamily="34" charset="0"/>
              </a:rPr>
              <a:t>szczególnie </a:t>
            </a:r>
            <a:r>
              <a:rPr lang="pl-PL" altLang="pl-PL">
                <a:solidFill>
                  <a:srgbClr val="00B0F0"/>
                </a:solidFill>
                <a:latin typeface="Arial" panose="020B0604020202020204" pitchFamily="34" charset="0"/>
                <a:cs typeface="Arial" panose="020B0604020202020204" pitchFamily="34" charset="0"/>
              </a:rPr>
              <a:t>uzdolnionych studentów”. </a:t>
            </a:r>
            <a:r>
              <a:rPr lang="pl-PL" altLang="pl-PL">
                <a:latin typeface="Arial" panose="020B0604020202020204" pitchFamily="34" charset="0"/>
                <a:cs typeface="Arial" panose="020B0604020202020204" pitchFamily="34" charset="0"/>
              </a:rPr>
              <a:t> </a:t>
            </a:r>
            <a:r>
              <a:rPr lang="pl-PL" altLang="pl-PL" smtClean="0">
                <a:latin typeface="Arial" panose="020B0604020202020204" pitchFamily="34" charset="0"/>
                <a:cs typeface="Arial" panose="020B0604020202020204" pitchFamily="34" charset="0"/>
              </a:rPr>
              <a:t>Ze strony Uniwersytetu poznańskiego   kursowi  temu patronował (ówczesny dziekan)  </a:t>
            </a:r>
            <a:r>
              <a:rPr lang="pl-PL" altLang="pl-PL">
                <a:latin typeface="Arial" panose="020B0604020202020204" pitchFamily="34" charset="0"/>
                <a:cs typeface="Arial" panose="020B0604020202020204" pitchFamily="34" charset="0"/>
              </a:rPr>
              <a:t>matematyk, profesor </a:t>
            </a:r>
            <a:r>
              <a:rPr lang="pl-PL" altLang="pl-PL">
                <a:solidFill>
                  <a:schemeClr val="accent1"/>
                </a:solidFill>
                <a:latin typeface="Arial" panose="020B0604020202020204" pitchFamily="34" charset="0"/>
                <a:cs typeface="Arial" panose="020B0604020202020204" pitchFamily="34" charset="0"/>
              </a:rPr>
              <a:t>Zdzisław Krygowski. </a:t>
            </a:r>
            <a:r>
              <a:rPr lang="pl-PL" altLang="pl-PL">
                <a:latin typeface="Arial" panose="020B0604020202020204" pitchFamily="34" charset="0"/>
                <a:cs typeface="Arial" panose="020B0604020202020204" pitchFamily="34" charset="0"/>
              </a:rPr>
              <a:t>Na zajęcia </a:t>
            </a:r>
            <a:r>
              <a:rPr lang="pl-PL" altLang="pl-PL" smtClean="0">
                <a:latin typeface="Arial" panose="020B0604020202020204" pitchFamily="34" charset="0"/>
                <a:cs typeface="Arial" panose="020B0604020202020204" pitchFamily="34" charset="0"/>
              </a:rPr>
              <a:t>specjalistyczne przyjeżdżali </a:t>
            </a:r>
            <a:r>
              <a:rPr lang="pl-PL" altLang="pl-PL">
                <a:latin typeface="Arial" panose="020B0604020202020204" pitchFamily="34" charset="0"/>
                <a:cs typeface="Arial" panose="020B0604020202020204" pitchFamily="34" charset="0"/>
              </a:rPr>
              <a:t>kryptolodzy  (</a:t>
            </a:r>
            <a:r>
              <a:rPr lang="pl-PL" altLang="pl-PL" smtClean="0">
                <a:latin typeface="Arial" panose="020B0604020202020204" pitchFamily="34" charset="0"/>
                <a:cs typeface="Arial" panose="020B0604020202020204" pitchFamily="34" charset="0"/>
              </a:rPr>
              <a:t>wojskowi ) </a:t>
            </a:r>
            <a:r>
              <a:rPr lang="pl-PL" altLang="pl-PL">
                <a:latin typeface="Arial" panose="020B0604020202020204" pitchFamily="34" charset="0"/>
                <a:cs typeface="Arial" panose="020B0604020202020204" pitchFamily="34" charset="0"/>
              </a:rPr>
              <a:t>z Warszawy, </a:t>
            </a:r>
            <a:r>
              <a:rPr lang="pl-PL" altLang="pl-PL">
                <a:solidFill>
                  <a:schemeClr val="accent1"/>
                </a:solidFill>
                <a:latin typeface="Arial" panose="020B0604020202020204" pitchFamily="34" charset="0"/>
                <a:cs typeface="Arial" panose="020B0604020202020204" pitchFamily="34" charset="0"/>
              </a:rPr>
              <a:t>Gwido Langer i Maksymilian Ciężki.</a:t>
            </a:r>
            <a:endParaRPr lang="pl-PL" altLang="pl-PL" dirty="0">
              <a:solidFill>
                <a:schemeClr val="accent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252723435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ytuł 1"/>
          <p:cNvSpPr>
            <a:spLocks noGrp="1"/>
          </p:cNvSpPr>
          <p:nvPr>
            <p:ph type="title"/>
          </p:nvPr>
        </p:nvSpPr>
        <p:spPr>
          <a:xfrm>
            <a:off x="838200" y="365126"/>
            <a:ext cx="10515600" cy="934286"/>
          </a:xfrm>
        </p:spPr>
        <p:txBody>
          <a:bodyPr/>
          <a:lstStyle/>
          <a:p>
            <a:pPr eaLnBrk="1" hangingPunct="1"/>
            <a:r>
              <a:rPr lang="pl-PL" altLang="pl-PL" dirty="0" smtClean="0"/>
              <a:t>         </a:t>
            </a:r>
            <a:r>
              <a:rPr lang="pl-PL" altLang="pl-PL" dirty="0" smtClean="0">
                <a:solidFill>
                  <a:srgbClr val="FF0000"/>
                </a:solidFill>
              </a:rPr>
              <a:t>ZDZISŁAW  KRYGOWSKI</a:t>
            </a:r>
          </a:p>
        </p:txBody>
      </p:sp>
      <p:pic>
        <p:nvPicPr>
          <p:cNvPr id="39939" name="Symbol zastępczy zawartości 3"/>
          <p:cNvPicPr>
            <a:picLocks noGrp="1" noChangeAspect="1"/>
          </p:cNvPicPr>
          <p:nvPr>
            <p:ph idx="4294967295"/>
          </p:nvPr>
        </p:nvPicPr>
        <p:blipFill>
          <a:blip r:embed="rId2">
            <a:extLst>
              <a:ext uri="{28A0092B-C50C-407E-A947-70E740481C1C}">
                <a14:useLocalDpi xmlns:a14="http://schemas.microsoft.com/office/drawing/2010/main" xmlns="" val="0"/>
              </a:ext>
            </a:extLst>
          </a:blip>
          <a:srcRect/>
          <a:stretch>
            <a:fillRect/>
          </a:stretch>
        </p:blipFill>
        <p:spPr>
          <a:xfrm>
            <a:off x="3632886" y="1178012"/>
            <a:ext cx="3517557" cy="4769707"/>
          </a:xfrm>
          <a:prstGeom prst="rect">
            <a:avLst/>
          </a:prstGeom>
        </p:spPr>
      </p:pic>
    </p:spTree>
    <p:extLst>
      <p:ext uri="{BB962C8B-B14F-4D97-AF65-F5344CB8AC3E}">
        <p14:creationId xmlns:p14="http://schemas.microsoft.com/office/powerpoint/2010/main" xmlns="" val="333999585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ytuł 1"/>
          <p:cNvSpPr>
            <a:spLocks noGrp="1"/>
          </p:cNvSpPr>
          <p:nvPr>
            <p:ph type="title"/>
          </p:nvPr>
        </p:nvSpPr>
        <p:spPr>
          <a:xfrm>
            <a:off x="838200" y="365126"/>
            <a:ext cx="10515600" cy="966370"/>
          </a:xfrm>
        </p:spPr>
        <p:txBody>
          <a:bodyPr/>
          <a:lstStyle/>
          <a:p>
            <a:pPr eaLnBrk="1" hangingPunct="1"/>
            <a:r>
              <a:rPr lang="pl-PL" altLang="pl-PL" dirty="0" smtClean="0"/>
              <a:t>                  </a:t>
            </a:r>
            <a:r>
              <a:rPr lang="pl-PL" altLang="pl-PL" dirty="0" smtClean="0">
                <a:solidFill>
                  <a:srgbClr val="FF0000"/>
                </a:solidFill>
              </a:rPr>
              <a:t>Gwido  </a:t>
            </a:r>
            <a:r>
              <a:rPr lang="pl-PL" altLang="pl-PL" dirty="0" err="1" smtClean="0">
                <a:solidFill>
                  <a:srgbClr val="FF0000"/>
                </a:solidFill>
              </a:rPr>
              <a:t>Langer</a:t>
            </a:r>
            <a:endParaRPr lang="pl-PL" altLang="pl-PL" dirty="0" smtClean="0">
              <a:solidFill>
                <a:srgbClr val="FF0000"/>
              </a:solidFill>
            </a:endParaRPr>
          </a:p>
        </p:txBody>
      </p:sp>
      <p:pic>
        <p:nvPicPr>
          <p:cNvPr id="40963" name="Symbol zastępczy zawartości 3"/>
          <p:cNvPicPr>
            <a:picLocks noGrp="1" noChangeAspect="1"/>
          </p:cNvPicPr>
          <p:nvPr>
            <p:ph idx="4294967295"/>
          </p:nvPr>
        </p:nvPicPr>
        <p:blipFill>
          <a:blip r:embed="rId2">
            <a:extLst>
              <a:ext uri="{28A0092B-C50C-407E-A947-70E740481C1C}">
                <a14:useLocalDpi xmlns:a14="http://schemas.microsoft.com/office/drawing/2010/main" xmlns="" val="0"/>
              </a:ext>
            </a:extLst>
          </a:blip>
          <a:srcRect/>
          <a:stretch>
            <a:fillRect/>
          </a:stretch>
        </p:blipFill>
        <p:spPr>
          <a:xfrm>
            <a:off x="3502363" y="1117312"/>
            <a:ext cx="3524513" cy="5028115"/>
          </a:xfrm>
          <a:prstGeom prst="rect">
            <a:avLst/>
          </a:prstGeom>
        </p:spPr>
      </p:pic>
    </p:spTree>
    <p:extLst>
      <p:ext uri="{BB962C8B-B14F-4D97-AF65-F5344CB8AC3E}">
        <p14:creationId xmlns:p14="http://schemas.microsoft.com/office/powerpoint/2010/main" xmlns="" val="33974321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ytuł 1"/>
          <p:cNvSpPr>
            <a:spLocks noGrp="1"/>
          </p:cNvSpPr>
          <p:nvPr>
            <p:ph type="title"/>
          </p:nvPr>
        </p:nvSpPr>
        <p:spPr>
          <a:xfrm>
            <a:off x="838200" y="365126"/>
            <a:ext cx="10515600" cy="838032"/>
          </a:xfrm>
        </p:spPr>
        <p:txBody>
          <a:bodyPr/>
          <a:lstStyle/>
          <a:p>
            <a:pPr eaLnBrk="1" hangingPunct="1"/>
            <a:r>
              <a:rPr lang="pl-PL" altLang="pl-PL" dirty="0" smtClean="0"/>
              <a:t>                </a:t>
            </a:r>
            <a:r>
              <a:rPr lang="pl-PL" altLang="pl-PL" dirty="0" smtClean="0">
                <a:solidFill>
                  <a:srgbClr val="FF0000"/>
                </a:solidFill>
              </a:rPr>
              <a:t>MAKSYMILIAN  CIĘŻKI</a:t>
            </a:r>
          </a:p>
        </p:txBody>
      </p:sp>
      <p:pic>
        <p:nvPicPr>
          <p:cNvPr id="41987" name="Symbol zastępczy zawartości 3"/>
          <p:cNvPicPr>
            <a:picLocks noGrp="1" noChangeAspect="1"/>
          </p:cNvPicPr>
          <p:nvPr>
            <p:ph idx="4294967295"/>
          </p:nvPr>
        </p:nvPicPr>
        <p:blipFill>
          <a:blip r:embed="rId2">
            <a:extLst>
              <a:ext uri="{28A0092B-C50C-407E-A947-70E740481C1C}">
                <a14:useLocalDpi xmlns:a14="http://schemas.microsoft.com/office/drawing/2010/main" xmlns="" val="0"/>
              </a:ext>
            </a:extLst>
          </a:blip>
          <a:srcRect/>
          <a:stretch>
            <a:fillRect/>
          </a:stretch>
        </p:blipFill>
        <p:spPr>
          <a:xfrm>
            <a:off x="3904734" y="1055001"/>
            <a:ext cx="3698583" cy="4868004"/>
          </a:xfrm>
          <a:prstGeom prst="rect">
            <a:avLst/>
          </a:prstGeom>
        </p:spPr>
      </p:pic>
    </p:spTree>
    <p:extLst>
      <p:ext uri="{BB962C8B-B14F-4D97-AF65-F5344CB8AC3E}">
        <p14:creationId xmlns:p14="http://schemas.microsoft.com/office/powerpoint/2010/main" xmlns="" val="339785137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79855" y="395416"/>
            <a:ext cx="10396882" cy="683741"/>
          </a:xfrm>
        </p:spPr>
        <p:txBody>
          <a:bodyPr>
            <a:normAutofit fontScale="90000"/>
          </a:bodyPr>
          <a:lstStyle/>
          <a:p>
            <a:r>
              <a:rPr lang="pl-PL" altLang="pl-PL" smtClean="0">
                <a:solidFill>
                  <a:srgbClr val="FF0000"/>
                </a:solidFill>
              </a:rPr>
              <a:t>       </a:t>
            </a:r>
            <a:r>
              <a:rPr lang="pl-PL" altLang="pl-PL" smtClean="0"/>
              <a:t>REJEWSKI</a:t>
            </a:r>
            <a:r>
              <a:rPr lang="pl-PL" altLang="pl-PL"/>
              <a:t>, RÓŻYCKI, ZYGALSKI</a:t>
            </a:r>
            <a:endParaRPr lang="pl-PL"/>
          </a:p>
        </p:txBody>
      </p:sp>
      <p:sp>
        <p:nvSpPr>
          <p:cNvPr id="3" name="Symbol zastępczy zawartości 2"/>
          <p:cNvSpPr>
            <a:spLocks noGrp="1"/>
          </p:cNvSpPr>
          <p:nvPr>
            <p:ph sz="quarter" idx="13"/>
          </p:nvPr>
        </p:nvSpPr>
        <p:spPr/>
        <p:txBody>
          <a:bodyPr/>
          <a:lstStyle/>
          <a:p>
            <a:r>
              <a:rPr lang="pl-PL" altLang="pl-PL">
                <a:latin typeface="Arial" panose="020B0604020202020204" pitchFamily="34" charset="0"/>
                <a:cs typeface="Arial" panose="020B0604020202020204" pitchFamily="34" charset="0"/>
              </a:rPr>
              <a:t> PO ZAKOŃCZENIU KURSU </a:t>
            </a:r>
            <a:r>
              <a:rPr lang="pl-PL" altLang="pl-PL" smtClean="0">
                <a:latin typeface="Arial" panose="020B0604020202020204" pitchFamily="34" charset="0"/>
                <a:cs typeface="Arial" panose="020B0604020202020204" pitchFamily="34" charset="0"/>
              </a:rPr>
              <a:t>ZAPROPONOWANO </a:t>
            </a:r>
            <a:r>
              <a:rPr lang="pl-PL" altLang="pl-PL">
                <a:latin typeface="Arial" panose="020B0604020202020204" pitchFamily="34" charset="0"/>
                <a:cs typeface="Arial" panose="020B0604020202020204" pitchFamily="34" charset="0"/>
              </a:rPr>
              <a:t>( TA PROPOZYCJA BYŁA </a:t>
            </a:r>
            <a:r>
              <a:rPr lang="pl-PL" altLang="pl-PL" smtClean="0">
                <a:latin typeface="Arial" panose="020B0604020202020204" pitchFamily="34" charset="0"/>
                <a:cs typeface="Arial" panose="020B0604020202020204" pitchFamily="34" charset="0"/>
              </a:rPr>
              <a:t>OCZYWIŚCIE </a:t>
            </a:r>
            <a:r>
              <a:rPr lang="pl-PL" altLang="pl-PL">
                <a:latin typeface="Arial" panose="020B0604020202020204" pitchFamily="34" charset="0"/>
                <a:cs typeface="Arial" panose="020B0604020202020204" pitchFamily="34" charset="0"/>
              </a:rPr>
              <a:t>TAJNA ) ZATRUDNIENIE W BIURZE  SZYFRÓW TRZEM NAJLEPSZYM </a:t>
            </a:r>
            <a:r>
              <a:rPr lang="pl-PL" altLang="pl-PL" smtClean="0">
                <a:latin typeface="Arial" panose="020B0604020202020204" pitchFamily="34" charset="0"/>
                <a:cs typeface="Arial" panose="020B0604020202020204" pitchFamily="34" charset="0"/>
              </a:rPr>
              <a:t>SŁUCHACZOM</a:t>
            </a:r>
            <a:r>
              <a:rPr lang="pl-PL" altLang="pl-PL">
                <a:latin typeface="Arial" panose="020B0604020202020204" pitchFamily="34" charset="0"/>
                <a:cs typeface="Arial" panose="020B0604020202020204" pitchFamily="34" charset="0"/>
              </a:rPr>
              <a:t>. BYLI NIMI</a:t>
            </a:r>
            <a:r>
              <a:rPr lang="pl-PL" altLang="pl-PL" smtClean="0">
                <a:latin typeface="Arial" panose="020B0604020202020204" pitchFamily="34" charset="0"/>
                <a:cs typeface="Arial" panose="020B0604020202020204" pitchFamily="34" charset="0"/>
              </a:rPr>
              <a:t>: </a:t>
            </a:r>
            <a:r>
              <a:rPr lang="pl-PL" altLang="pl-PL" smtClean="0">
                <a:solidFill>
                  <a:schemeClr val="accent1"/>
                </a:solidFill>
                <a:latin typeface="Arial" panose="020B0604020202020204" pitchFamily="34" charset="0"/>
                <a:cs typeface="Arial" panose="020B0604020202020204" pitchFamily="34" charset="0"/>
              </a:rPr>
              <a:t>Marian Rejewski </a:t>
            </a:r>
            <a:r>
              <a:rPr lang="pl-PL" altLang="pl-PL" smtClean="0">
                <a:latin typeface="Arial" panose="020B0604020202020204" pitchFamily="34" charset="0"/>
                <a:cs typeface="Arial" panose="020B0604020202020204" pitchFamily="34" charset="0"/>
              </a:rPr>
              <a:t>(magistrant Krygowskiego), </a:t>
            </a:r>
            <a:r>
              <a:rPr lang="pl-PL" altLang="pl-PL" smtClean="0">
                <a:solidFill>
                  <a:schemeClr val="accent1"/>
                </a:solidFill>
                <a:latin typeface="Arial" panose="020B0604020202020204" pitchFamily="34" charset="0"/>
                <a:cs typeface="Arial" panose="020B0604020202020204" pitchFamily="34" charset="0"/>
              </a:rPr>
              <a:t>Jerzy różycki </a:t>
            </a:r>
            <a:r>
              <a:rPr lang="pl-PL" altLang="pl-PL" smtClean="0">
                <a:latin typeface="Arial" panose="020B0604020202020204" pitchFamily="34" charset="0"/>
                <a:cs typeface="Arial" panose="020B0604020202020204" pitchFamily="34" charset="0"/>
              </a:rPr>
              <a:t>i </a:t>
            </a:r>
            <a:r>
              <a:rPr lang="pl-PL" altLang="pl-PL" smtClean="0">
                <a:solidFill>
                  <a:schemeClr val="accent1"/>
                </a:solidFill>
                <a:latin typeface="Arial" panose="020B0604020202020204" pitchFamily="34" charset="0"/>
                <a:cs typeface="Arial" panose="020B0604020202020204" pitchFamily="34" charset="0"/>
              </a:rPr>
              <a:t>Henryk Zygalski</a:t>
            </a:r>
            <a:r>
              <a:rPr lang="pl-PL" altLang="pl-PL" smtClean="0">
                <a:latin typeface="Arial" panose="020B0604020202020204" pitchFamily="34" charset="0"/>
                <a:cs typeface="Arial" panose="020B0604020202020204" pitchFamily="34" charset="0"/>
              </a:rPr>
              <a:t>. O ich dokonaniach w dekryptażu enigmy opowiemy niżej, a teraz o wzmiankowanym </a:t>
            </a:r>
            <a:r>
              <a:rPr lang="pl-PL" altLang="pl-PL" smtClean="0">
                <a:solidFill>
                  <a:schemeClr val="accent1"/>
                </a:solidFill>
                <a:latin typeface="Arial" panose="020B0604020202020204" pitchFamily="34" charset="0"/>
                <a:cs typeface="Arial" panose="020B0604020202020204" pitchFamily="34" charset="0"/>
              </a:rPr>
              <a:t>„tarnowskim śladzie”  </a:t>
            </a:r>
            <a:r>
              <a:rPr lang="pl-PL" altLang="pl-PL" smtClean="0">
                <a:latin typeface="Arial" panose="020B0604020202020204" pitchFamily="34" charset="0"/>
                <a:cs typeface="Arial" panose="020B0604020202020204" pitchFamily="34" charset="0"/>
              </a:rPr>
              <a:t>w tej historii.</a:t>
            </a:r>
            <a:endParaRPr lang="pl-PL" altLang="pl-PL">
              <a:latin typeface="Arial" panose="020B0604020202020204" pitchFamily="34" charset="0"/>
              <a:cs typeface="Arial" panose="020B0604020202020204" pitchFamily="34" charset="0"/>
            </a:endParaRPr>
          </a:p>
          <a:p>
            <a:endParaRPr lang="pl-PL"/>
          </a:p>
        </p:txBody>
      </p:sp>
    </p:spTree>
    <p:extLst>
      <p:ext uri="{BB962C8B-B14F-4D97-AF65-F5344CB8AC3E}">
        <p14:creationId xmlns:p14="http://schemas.microsoft.com/office/powerpoint/2010/main" xmlns="" val="332450222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r>
              <a:rPr lang="pl-PL" smtClean="0"/>
              <a:t> Tarnowski  ślad w historii Enigmy</a:t>
            </a:r>
            <a:endParaRPr lang="pl-PL"/>
          </a:p>
        </p:txBody>
      </p:sp>
      <p:sp>
        <p:nvSpPr>
          <p:cNvPr id="3" name="Symbol zastępczy zawartości 2"/>
          <p:cNvSpPr>
            <a:spLocks noGrp="1"/>
          </p:cNvSpPr>
          <p:nvPr>
            <p:ph sz="quarter" idx="13"/>
          </p:nvPr>
        </p:nvSpPr>
        <p:spPr>
          <a:xfrm>
            <a:off x="685800" y="1705232"/>
            <a:ext cx="10394707" cy="3669353"/>
          </a:xfrm>
        </p:spPr>
        <p:txBody>
          <a:bodyPr/>
          <a:lstStyle/>
          <a:p>
            <a:r>
              <a:rPr lang="pl-PL">
                <a:latin typeface="Arial" panose="020B0604020202020204" pitchFamily="34" charset="0"/>
                <a:cs typeface="Arial" panose="020B0604020202020204" pitchFamily="34" charset="0"/>
              </a:rPr>
              <a:t>OJCEM   PROF. ZDZISŁAWA  KRYGOWSKIEGO BYŁ </a:t>
            </a:r>
            <a:r>
              <a:rPr lang="pl-PL">
                <a:solidFill>
                  <a:srgbClr val="FF0000"/>
                </a:solidFill>
                <a:latin typeface="Arial" panose="020B0604020202020204" pitchFamily="34" charset="0"/>
                <a:cs typeface="Arial" panose="020B0604020202020204" pitchFamily="34" charset="0"/>
              </a:rPr>
              <a:t>ANTONI </a:t>
            </a:r>
            <a:r>
              <a:rPr lang="pl-PL" smtClean="0">
                <a:solidFill>
                  <a:srgbClr val="FF0000"/>
                </a:solidFill>
                <a:latin typeface="Arial" panose="020B0604020202020204" pitchFamily="34" charset="0"/>
                <a:cs typeface="Arial" panose="020B0604020202020204" pitchFamily="34" charset="0"/>
              </a:rPr>
              <a:t>KRYGOWSKI</a:t>
            </a:r>
            <a:r>
              <a:rPr lang="pl-PL">
                <a:latin typeface="Arial" panose="020B0604020202020204" pitchFamily="34" charset="0"/>
                <a:cs typeface="Arial" panose="020B0604020202020204" pitchFamily="34" charset="0"/>
              </a:rPr>
              <a:t>, NAUCZYCIEL  MATEMATYKI I FIZYKI, KTÓRY PRZEZ CZTERY LATA  (1875-1879 ?) </a:t>
            </a:r>
            <a:r>
              <a:rPr lang="pl-PL">
                <a:solidFill>
                  <a:srgbClr val="FF0000"/>
                </a:solidFill>
                <a:latin typeface="Arial" panose="020B0604020202020204" pitchFamily="34" charset="0"/>
                <a:cs typeface="Arial" panose="020B0604020202020204" pitchFamily="34" charset="0"/>
              </a:rPr>
              <a:t>BYŁ DYREKTOREM GIMNAZJUM W TARNOWIE </a:t>
            </a:r>
            <a:r>
              <a:rPr lang="pl-PL">
                <a:latin typeface="Arial" panose="020B0604020202020204" pitchFamily="34" charset="0"/>
                <a:cs typeface="Arial" panose="020B0604020202020204" pitchFamily="34" charset="0"/>
              </a:rPr>
              <a:t>(DZIŚ I LO IM. K.BRODZIŃSKIEGO).</a:t>
            </a:r>
          </a:p>
          <a:p>
            <a:r>
              <a:rPr lang="pl-PL">
                <a:latin typeface="Arial" panose="020B0604020202020204" pitchFamily="34" charset="0"/>
                <a:cs typeface="Arial" panose="020B0604020202020204" pitchFamily="34" charset="0"/>
              </a:rPr>
              <a:t>PÓŹNIEJ ANTONI KRYGOWSKI BYŁ DYREKTOREM  GIMNAZJUM WE LWOWIE,  POTEM W  WADOWICACH.  </a:t>
            </a:r>
          </a:p>
          <a:p>
            <a:r>
              <a:rPr lang="pl-PL">
                <a:latin typeface="Arial" panose="020B0604020202020204" pitchFamily="34" charset="0"/>
                <a:cs typeface="Arial" panose="020B0604020202020204" pitchFamily="34" charset="0"/>
              </a:rPr>
              <a:t>EMERYTURĘ  SPĘDZIŁ W KRAKOWIE I JEST POCHOWANY NA CMENTRZU RAKOWICKIM.</a:t>
            </a:r>
          </a:p>
          <a:p>
            <a:endParaRPr lang="pl-PL"/>
          </a:p>
        </p:txBody>
      </p:sp>
    </p:spTree>
    <p:extLst>
      <p:ext uri="{BB962C8B-B14F-4D97-AF65-F5344CB8AC3E}">
        <p14:creationId xmlns:p14="http://schemas.microsoft.com/office/powerpoint/2010/main" xmlns="" val="380352312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Tarnowski  ślad w historii Enigmy</a:t>
            </a:r>
          </a:p>
        </p:txBody>
      </p:sp>
      <p:sp>
        <p:nvSpPr>
          <p:cNvPr id="3" name="Symbol zastępczy zawartości 2"/>
          <p:cNvSpPr>
            <a:spLocks noGrp="1"/>
          </p:cNvSpPr>
          <p:nvPr>
            <p:ph sz="quarter" idx="13"/>
          </p:nvPr>
        </p:nvSpPr>
        <p:spPr/>
        <p:txBody>
          <a:bodyPr>
            <a:normAutofit fontScale="92500"/>
          </a:bodyPr>
          <a:lstStyle/>
          <a:p>
            <a:r>
              <a:rPr lang="pl-PL" dirty="0" smtClean="0">
                <a:solidFill>
                  <a:schemeClr val="accent1"/>
                </a:solidFill>
                <a:latin typeface="Arial" panose="020B0604020202020204" pitchFamily="34" charset="0"/>
                <a:cs typeface="Arial" panose="020B0604020202020204" pitchFamily="34" charset="0"/>
              </a:rPr>
              <a:t>Zdzisław Krygowski </a:t>
            </a:r>
            <a:r>
              <a:rPr lang="pl-PL" dirty="0" smtClean="0">
                <a:latin typeface="Arial" panose="020B0604020202020204" pitchFamily="34" charset="0"/>
                <a:cs typeface="Arial" panose="020B0604020202020204" pitchFamily="34" charset="0"/>
              </a:rPr>
              <a:t>– matematyk, wychowawca </a:t>
            </a:r>
            <a:r>
              <a:rPr lang="pl-PL" dirty="0" smtClean="0">
                <a:solidFill>
                  <a:schemeClr val="accent1"/>
                </a:solidFill>
                <a:latin typeface="Arial" panose="020B0604020202020204" pitchFamily="34" charset="0"/>
                <a:cs typeface="Arial" panose="020B0604020202020204" pitchFamily="34" charset="0"/>
              </a:rPr>
              <a:t>„pogromców enigmy,” </a:t>
            </a:r>
            <a:r>
              <a:rPr lang="pl-PL" dirty="0" smtClean="0">
                <a:latin typeface="Arial" panose="020B0604020202020204" pitchFamily="34" charset="0"/>
                <a:cs typeface="Arial" panose="020B0604020202020204" pitchFamily="34" charset="0"/>
              </a:rPr>
              <a:t>urodził się już po opuszczeniu przez Krygowskich Tarnowa. Ale </a:t>
            </a:r>
            <a:r>
              <a:rPr lang="pl-PL" dirty="0" smtClean="0">
                <a:latin typeface="Arial" panose="020B0604020202020204" pitchFamily="34" charset="0"/>
                <a:cs typeface="Arial" panose="020B0604020202020204" pitchFamily="34" charset="0"/>
              </a:rPr>
              <a:t>w </a:t>
            </a:r>
            <a:r>
              <a:rPr lang="pl-PL" dirty="0" smtClean="0">
                <a:solidFill>
                  <a:schemeClr val="accent1"/>
                </a:solidFill>
                <a:latin typeface="Arial" panose="020B0604020202020204" pitchFamily="34" charset="0"/>
                <a:cs typeface="Arial" panose="020B0604020202020204" pitchFamily="34" charset="0"/>
              </a:rPr>
              <a:t>Tarnowie</a:t>
            </a:r>
            <a:r>
              <a:rPr lang="pl-PL" dirty="0" smtClean="0">
                <a:latin typeface="Arial" panose="020B0604020202020204" pitchFamily="34" charset="0"/>
                <a:cs typeface="Arial" panose="020B0604020202020204" pitchFamily="34" charset="0"/>
              </a:rPr>
              <a:t> </a:t>
            </a:r>
            <a:r>
              <a:rPr lang="pl-PL" dirty="0" smtClean="0">
                <a:latin typeface="Arial" panose="020B0604020202020204" pitchFamily="34" charset="0"/>
                <a:cs typeface="Arial" panose="020B0604020202020204" pitchFamily="34" charset="0"/>
              </a:rPr>
              <a:t>urodził się jego starszy brat, późniejszy adwokat w Krakowie.  Zdzisław Krygowski ukończył studia matematyczne w Krakowie, potem pracował we Lwowie, by po odzyskaniu niepodległości rozpocząć pracę w Poznaniu.  Bratanek </a:t>
            </a:r>
            <a:r>
              <a:rPr lang="pl-PL" dirty="0" err="1" smtClean="0">
                <a:latin typeface="Arial" panose="020B0604020202020204" pitchFamily="34" charset="0"/>
                <a:cs typeface="Arial" panose="020B0604020202020204" pitchFamily="34" charset="0"/>
              </a:rPr>
              <a:t>zdzisława</a:t>
            </a:r>
            <a:r>
              <a:rPr lang="pl-PL" dirty="0" smtClean="0">
                <a:latin typeface="Arial" panose="020B0604020202020204" pitchFamily="34" charset="0"/>
                <a:cs typeface="Arial" panose="020B0604020202020204" pitchFamily="34" charset="0"/>
              </a:rPr>
              <a:t> –Władysław , był w Krakowie adwokatem , A ponadto </a:t>
            </a:r>
            <a:r>
              <a:rPr lang="pl-PL" dirty="0" smtClean="0">
                <a:solidFill>
                  <a:schemeClr val="accent1"/>
                </a:solidFill>
                <a:latin typeface="Arial" panose="020B0604020202020204" pitchFamily="34" charset="0"/>
                <a:cs typeface="Arial" panose="020B0604020202020204" pitchFamily="34" charset="0"/>
              </a:rPr>
              <a:t>autorem przewodników tatrzańskich</a:t>
            </a:r>
            <a:r>
              <a:rPr lang="pl-PL" dirty="0" smtClean="0">
                <a:latin typeface="Arial" panose="020B0604020202020204" pitchFamily="34" charset="0"/>
                <a:cs typeface="Arial" panose="020B0604020202020204" pitchFamily="34" charset="0"/>
              </a:rPr>
              <a:t>. Jego (Władysława)  żoną była </a:t>
            </a:r>
            <a:r>
              <a:rPr lang="pl-PL" dirty="0" smtClean="0">
                <a:solidFill>
                  <a:schemeClr val="accent1"/>
                </a:solidFill>
                <a:latin typeface="Arial" panose="020B0604020202020204" pitchFamily="34" charset="0"/>
                <a:cs typeface="Arial" panose="020B0604020202020204" pitchFamily="34" charset="0"/>
              </a:rPr>
              <a:t>Anna </a:t>
            </a:r>
            <a:r>
              <a:rPr lang="pl-PL" dirty="0" err="1" smtClean="0">
                <a:solidFill>
                  <a:schemeClr val="accent1"/>
                </a:solidFill>
                <a:latin typeface="Arial" panose="020B0604020202020204" pitchFamily="34" charset="0"/>
                <a:cs typeface="Arial" panose="020B0604020202020204" pitchFamily="34" charset="0"/>
              </a:rPr>
              <a:t>zofia</a:t>
            </a:r>
            <a:r>
              <a:rPr lang="pl-PL" dirty="0" smtClean="0">
                <a:solidFill>
                  <a:schemeClr val="accent1"/>
                </a:solidFill>
                <a:latin typeface="Arial" panose="020B0604020202020204" pitchFamily="34" charset="0"/>
                <a:cs typeface="Arial" panose="020B0604020202020204" pitchFamily="34" charset="0"/>
              </a:rPr>
              <a:t> Krygowska, matematyczka, </a:t>
            </a:r>
            <a:r>
              <a:rPr lang="pl-PL" dirty="0" smtClean="0">
                <a:latin typeface="Arial" panose="020B0604020202020204" pitchFamily="34" charset="0"/>
                <a:cs typeface="Arial" panose="020B0604020202020204" pitchFamily="34" charset="0"/>
              </a:rPr>
              <a:t>profesor uniwersytetu pedagogicznego .</a:t>
            </a:r>
            <a:endParaRPr lang="pl-PL"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289138372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ytuł 1"/>
          <p:cNvSpPr>
            <a:spLocks noGrp="1"/>
          </p:cNvSpPr>
          <p:nvPr>
            <p:ph type="title"/>
          </p:nvPr>
        </p:nvSpPr>
        <p:spPr>
          <a:xfrm>
            <a:off x="685801" y="685801"/>
            <a:ext cx="10396882" cy="870992"/>
          </a:xfrm>
        </p:spPr>
        <p:txBody>
          <a:bodyPr/>
          <a:lstStyle/>
          <a:p>
            <a:pPr eaLnBrk="1" hangingPunct="1"/>
            <a:r>
              <a:rPr lang="pl-PL" altLang="pl-PL" smtClean="0"/>
              <a:t>                 MARIAN </a:t>
            </a:r>
            <a:r>
              <a:rPr lang="pl-PL" altLang="pl-PL" dirty="0" smtClean="0"/>
              <a:t>REJEWSKI</a:t>
            </a:r>
          </a:p>
        </p:txBody>
      </p:sp>
      <p:pic>
        <p:nvPicPr>
          <p:cNvPr id="44035" name="Symbol zastępczy zawartości 3"/>
          <p:cNvPicPr>
            <a:picLocks noGrp="1" noChangeAspect="1"/>
          </p:cNvPicPr>
          <p:nvPr>
            <p:ph idx="4294967295"/>
          </p:nvPr>
        </p:nvPicPr>
        <p:blipFill>
          <a:blip r:embed="rId2">
            <a:extLst>
              <a:ext uri="{28A0092B-C50C-407E-A947-70E740481C1C}">
                <a14:useLocalDpi xmlns:a14="http://schemas.microsoft.com/office/drawing/2010/main" xmlns="" val="0"/>
              </a:ext>
            </a:extLst>
          </a:blip>
          <a:srcRect/>
          <a:stretch>
            <a:fillRect/>
          </a:stretch>
        </p:blipFill>
        <p:spPr>
          <a:xfrm>
            <a:off x="4007768" y="1556792"/>
            <a:ext cx="3744416" cy="5112568"/>
          </a:xfrm>
          <a:prstGeom prst="rect">
            <a:avLst/>
          </a:prstGeom>
        </p:spPr>
      </p:pic>
    </p:spTree>
    <p:extLst>
      <p:ext uri="{BB962C8B-B14F-4D97-AF65-F5344CB8AC3E}">
        <p14:creationId xmlns:p14="http://schemas.microsoft.com/office/powerpoint/2010/main" xmlns="" val="326872529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                Marian Rejewski</a:t>
            </a:r>
            <a:endParaRPr lang="pl-PL"/>
          </a:p>
        </p:txBody>
      </p:sp>
      <p:sp>
        <p:nvSpPr>
          <p:cNvPr id="3" name="Symbol zastępczy zawartości 2"/>
          <p:cNvSpPr>
            <a:spLocks noGrp="1"/>
          </p:cNvSpPr>
          <p:nvPr>
            <p:ph sz="quarter" idx="13"/>
          </p:nvPr>
        </p:nvSpPr>
        <p:spPr>
          <a:xfrm>
            <a:off x="685800" y="1837765"/>
            <a:ext cx="10394707" cy="3609723"/>
          </a:xfrm>
        </p:spPr>
        <p:txBody>
          <a:bodyPr>
            <a:normAutofit fontScale="92500"/>
          </a:bodyPr>
          <a:lstStyle/>
          <a:p>
            <a:r>
              <a:rPr lang="pl-PL" altLang="pl-PL" sz="2400">
                <a:latin typeface="Arial" panose="020B0604020202020204" pitchFamily="34" charset="0"/>
                <a:cs typeface="Arial" panose="020B0604020202020204" pitchFamily="34" charset="0"/>
              </a:rPr>
              <a:t>URODZIŁ W </a:t>
            </a:r>
            <a:r>
              <a:rPr lang="pl-PL" altLang="pl-PL" sz="2400">
                <a:solidFill>
                  <a:srgbClr val="FF0000"/>
                </a:solidFill>
                <a:latin typeface="Arial" panose="020B0604020202020204" pitchFamily="34" charset="0"/>
                <a:cs typeface="Arial" panose="020B0604020202020204" pitchFamily="34" charset="0"/>
              </a:rPr>
              <a:t>1905</a:t>
            </a:r>
            <a:r>
              <a:rPr lang="pl-PL" altLang="pl-PL" sz="2400">
                <a:latin typeface="Arial" panose="020B0604020202020204" pitchFamily="34" charset="0"/>
                <a:cs typeface="Arial" panose="020B0604020202020204" pitchFamily="34" charset="0"/>
              </a:rPr>
              <a:t> ROKU W BYDGOSZCZY, ZMARŁ W </a:t>
            </a:r>
            <a:r>
              <a:rPr lang="pl-PL" altLang="pl-PL" sz="2400">
                <a:solidFill>
                  <a:srgbClr val="FF0000"/>
                </a:solidFill>
                <a:latin typeface="Arial" panose="020B0604020202020204" pitchFamily="34" charset="0"/>
                <a:cs typeface="Arial" panose="020B0604020202020204" pitchFamily="34" charset="0"/>
              </a:rPr>
              <a:t>1980</a:t>
            </a:r>
            <a:r>
              <a:rPr lang="pl-PL" altLang="pl-PL" sz="2400">
                <a:latin typeface="Arial" panose="020B0604020202020204" pitchFamily="34" charset="0"/>
                <a:cs typeface="Arial" panose="020B0604020202020204" pitchFamily="34" charset="0"/>
              </a:rPr>
              <a:t> ROKU W WARSZAWIE. POCHOWANY NA </a:t>
            </a:r>
            <a:r>
              <a:rPr lang="pl-PL" altLang="pl-PL" sz="2400" smtClean="0">
                <a:latin typeface="Arial" panose="020B0604020202020204" pitchFamily="34" charset="0"/>
                <a:cs typeface="Arial" panose="020B0604020202020204" pitchFamily="34" charset="0"/>
              </a:rPr>
              <a:t>POWĄZKACH</a:t>
            </a:r>
            <a:r>
              <a:rPr lang="pl-PL" altLang="pl-PL" sz="2400">
                <a:latin typeface="Arial" panose="020B0604020202020204" pitchFamily="34" charset="0"/>
                <a:cs typeface="Arial" panose="020B0604020202020204" pitchFamily="34" charset="0"/>
              </a:rPr>
              <a:t>. UKOŃCZYŁ GIMNAZJUM W </a:t>
            </a:r>
            <a:r>
              <a:rPr lang="pl-PL" altLang="pl-PL" sz="2400" smtClean="0">
                <a:latin typeface="Arial" panose="020B0604020202020204" pitchFamily="34" charset="0"/>
                <a:cs typeface="Arial" panose="020B0604020202020204" pitchFamily="34" charset="0"/>
              </a:rPr>
              <a:t>BYDGOSZCZY</a:t>
            </a:r>
            <a:r>
              <a:rPr lang="pl-PL" altLang="pl-PL" sz="2400">
                <a:latin typeface="Arial" panose="020B0604020202020204" pitchFamily="34" charset="0"/>
                <a:cs typeface="Arial" panose="020B0604020202020204" pitchFamily="34" charset="0"/>
              </a:rPr>
              <a:t>.  </a:t>
            </a:r>
            <a:r>
              <a:rPr lang="pl-PL" altLang="pl-PL" sz="2400" smtClean="0">
                <a:latin typeface="Arial" panose="020B0604020202020204" pitchFamily="34" charset="0"/>
                <a:cs typeface="Arial" panose="020B0604020202020204" pitchFamily="34" charset="0"/>
              </a:rPr>
              <a:t>STUDIOWAł </a:t>
            </a:r>
            <a:r>
              <a:rPr lang="pl-PL" altLang="pl-PL" sz="2400">
                <a:latin typeface="Arial" panose="020B0604020202020204" pitchFamily="34" charset="0"/>
                <a:cs typeface="Arial" panose="020B0604020202020204" pitchFamily="34" charset="0"/>
              </a:rPr>
              <a:t>MATEMATYKE W POZNANIU. </a:t>
            </a:r>
            <a:r>
              <a:rPr lang="pl-PL" altLang="pl-PL" sz="2400" smtClean="0">
                <a:latin typeface="Arial" panose="020B0604020202020204" pitchFamily="34" charset="0"/>
                <a:cs typeface="Arial" panose="020B0604020202020204" pitchFamily="34" charset="0"/>
              </a:rPr>
              <a:t>PRACĘ </a:t>
            </a:r>
            <a:r>
              <a:rPr lang="pl-PL" altLang="pl-PL" sz="2400">
                <a:latin typeface="Arial" panose="020B0604020202020204" pitchFamily="34" charset="0"/>
                <a:cs typeface="Arial" panose="020B0604020202020204" pitchFamily="34" charset="0"/>
              </a:rPr>
              <a:t>MAGISTERSKĄ NAPISAŁ POD KIERUNKIEM </a:t>
            </a:r>
            <a:r>
              <a:rPr lang="pl-PL" altLang="pl-PL" sz="2400" smtClean="0">
                <a:latin typeface="Arial" panose="020B0604020202020204" pitchFamily="34" charset="0"/>
                <a:cs typeface="Arial" panose="020B0604020202020204" pitchFamily="34" charset="0"/>
              </a:rPr>
              <a:t>PROFESORA  Zdzisława KRYGOWSKIEGO</a:t>
            </a:r>
            <a:r>
              <a:rPr lang="pl-PL" altLang="pl-PL" sz="2400">
                <a:latin typeface="Arial" panose="020B0604020202020204" pitchFamily="34" charset="0"/>
                <a:cs typeface="Arial" panose="020B0604020202020204" pitchFamily="34" charset="0"/>
              </a:rPr>
              <a:t>, KTÓRY </a:t>
            </a:r>
            <a:r>
              <a:rPr lang="pl-PL" altLang="pl-PL" sz="2400" smtClean="0">
                <a:latin typeface="Arial" panose="020B0604020202020204" pitchFamily="34" charset="0"/>
                <a:cs typeface="Arial" panose="020B0604020202020204" pitchFamily="34" charset="0"/>
              </a:rPr>
              <a:t>ZAPROPONOWAŁ </a:t>
            </a:r>
            <a:r>
              <a:rPr lang="pl-PL" altLang="pl-PL" sz="2400">
                <a:latin typeface="Arial" panose="020B0604020202020204" pitchFamily="34" charset="0"/>
                <a:cs typeface="Arial" panose="020B0604020202020204" pitchFamily="34" charset="0"/>
              </a:rPr>
              <a:t>MU ASYSTENTURĘ  KIERUJĄC GO ZARAZEM NA </a:t>
            </a:r>
            <a:r>
              <a:rPr lang="pl-PL" altLang="pl-PL" sz="2400" smtClean="0">
                <a:latin typeface="Arial" panose="020B0604020202020204" pitchFamily="34" charset="0"/>
                <a:cs typeface="Arial" panose="020B0604020202020204" pitchFamily="34" charset="0"/>
              </a:rPr>
              <a:t>STUDIA  </a:t>
            </a:r>
            <a:r>
              <a:rPr lang="pl-PL" altLang="pl-PL" sz="2400">
                <a:latin typeface="Arial" panose="020B0604020202020204" pitchFamily="34" charset="0"/>
                <a:cs typeface="Arial" panose="020B0604020202020204" pitchFamily="34" charset="0"/>
              </a:rPr>
              <a:t>UZUPEŁNIAJĄCE W GETYNDZE. (HILBERT!) PO POWROCIE  ZOSTAŁ ZAANGAŻOWANY PRZEZ LANGERA DO PRACY W BIURZE SZYFRÓW.</a:t>
            </a:r>
          </a:p>
          <a:p>
            <a:endParaRPr lang="pl-PL"/>
          </a:p>
        </p:txBody>
      </p:sp>
    </p:spTree>
    <p:extLst>
      <p:ext uri="{BB962C8B-B14F-4D97-AF65-F5344CB8AC3E}">
        <p14:creationId xmlns:p14="http://schemas.microsoft.com/office/powerpoint/2010/main" xmlns="" val="27610651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r>
              <a:rPr lang="pl-PL" sz="8800" dirty="0" smtClean="0">
                <a:solidFill>
                  <a:srgbClr val="FF0000"/>
                </a:solidFill>
              </a:rPr>
              <a:t>           KRYPTOLOGIA</a:t>
            </a:r>
            <a:endParaRPr lang="pl-PL" sz="8800" dirty="0">
              <a:solidFill>
                <a:srgbClr val="FF0000"/>
              </a:solidFill>
            </a:endParaRPr>
          </a:p>
        </p:txBody>
      </p:sp>
      <p:sp>
        <p:nvSpPr>
          <p:cNvPr id="3" name="Symbol zastępczy zawartości 2"/>
          <p:cNvSpPr>
            <a:spLocks noGrp="1"/>
          </p:cNvSpPr>
          <p:nvPr>
            <p:ph idx="4294967295"/>
          </p:nvPr>
        </p:nvSpPr>
        <p:spPr>
          <a:xfrm>
            <a:off x="685801" y="1837765"/>
            <a:ext cx="10667999" cy="4240306"/>
          </a:xfrm>
          <a:prstGeom prst="rect">
            <a:avLst/>
          </a:prstGeom>
        </p:spPr>
        <p:txBody>
          <a:bodyPr>
            <a:normAutofit/>
          </a:bodyPr>
          <a:lstStyle/>
          <a:p>
            <a:pPr marL="457200" lvl="1" indent="0">
              <a:buNone/>
            </a:pPr>
            <a:r>
              <a:rPr lang="pl-PL" sz="3200" dirty="0" smtClean="0"/>
              <a:t>SZYFROWANIE INFORMACJI </a:t>
            </a:r>
            <a:r>
              <a:rPr lang="pl-PL" sz="3200" smtClean="0"/>
              <a:t>JEST NIEMAL </a:t>
            </a:r>
            <a:r>
              <a:rPr lang="pl-PL" sz="3200" dirty="0" smtClean="0"/>
              <a:t>TAK STARE JAK </a:t>
            </a:r>
            <a:r>
              <a:rPr lang="pl-PL" sz="3200" smtClean="0"/>
              <a:t>NASZA CYWILIZAcJA</a:t>
            </a:r>
            <a:r>
              <a:rPr lang="pl-PL" sz="3200" dirty="0" smtClean="0"/>
              <a:t>. </a:t>
            </a:r>
            <a:r>
              <a:rPr lang="pl-PL" sz="3200" dirty="0"/>
              <a:t> </a:t>
            </a:r>
            <a:r>
              <a:rPr lang="pl-PL" sz="3200" dirty="0" smtClean="0"/>
              <a:t>STOSUJEMY JE WTEDY, </a:t>
            </a:r>
            <a:r>
              <a:rPr lang="pl-PL" sz="3200" smtClean="0"/>
              <a:t>GDY NADAWCA </a:t>
            </a:r>
            <a:r>
              <a:rPr lang="pl-PL" sz="3200" dirty="0" smtClean="0"/>
              <a:t>MUSI </a:t>
            </a:r>
            <a:r>
              <a:rPr lang="pl-PL" sz="3200" smtClean="0"/>
              <a:t>PRZESŁAĆ jakąś INFORMACJĘ </a:t>
            </a:r>
            <a:r>
              <a:rPr lang="pl-PL" sz="3200" dirty="0" smtClean="0"/>
              <a:t>DO ODBIORCY I </a:t>
            </a:r>
            <a:r>
              <a:rPr lang="pl-PL" sz="3200" smtClean="0"/>
              <a:t>ZARAZEM ZABEZPIECZYĆ </a:t>
            </a:r>
            <a:r>
              <a:rPr lang="pl-PL" sz="3200" dirty="0" smtClean="0"/>
              <a:t>JĄ </a:t>
            </a:r>
            <a:r>
              <a:rPr lang="pl-PL" sz="2800" dirty="0" smtClean="0"/>
              <a:t> PRZED  TZW</a:t>
            </a:r>
            <a:r>
              <a:rPr lang="pl-PL" sz="2800" dirty="0"/>
              <a:t>.</a:t>
            </a:r>
            <a:r>
              <a:rPr lang="pl-PL" sz="2800" dirty="0" smtClean="0"/>
              <a:t>  </a:t>
            </a:r>
            <a:r>
              <a:rPr lang="pl-PL" sz="2800" dirty="0" smtClean="0">
                <a:solidFill>
                  <a:srgbClr val="00B0F0"/>
                </a:solidFill>
              </a:rPr>
              <a:t>„WROGIM PRZEJĘCIEM”.           </a:t>
            </a:r>
          </a:p>
          <a:p>
            <a:pPr marL="0" indent="0">
              <a:buNone/>
            </a:pPr>
            <a:endParaRPr lang="pl-PL" dirty="0"/>
          </a:p>
        </p:txBody>
      </p:sp>
    </p:spTree>
    <p:extLst>
      <p:ext uri="{BB962C8B-B14F-4D97-AF65-F5344CB8AC3E}">
        <p14:creationId xmlns:p14="http://schemas.microsoft.com/office/powerpoint/2010/main" xmlns="" val="413723866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685801" y="181233"/>
            <a:ext cx="10396882" cy="1046206"/>
          </a:xfrm>
        </p:spPr>
        <p:txBody>
          <a:bodyPr/>
          <a:lstStyle/>
          <a:p>
            <a:r>
              <a:rPr lang="pl-PL" smtClean="0"/>
              <a:t>Dyplom  Magisterski Rejewskiego</a:t>
            </a:r>
            <a:endParaRPr lang="pl-PL" dirty="0"/>
          </a:p>
        </p:txBody>
      </p:sp>
      <p:pic>
        <p:nvPicPr>
          <p:cNvPr id="4" name="Symbol zastępczy zawartości 3"/>
          <p:cNvPicPr>
            <a:picLocks noGrp="1" noChangeAspect="1"/>
          </p:cNvPicPr>
          <p:nvPr>
            <p:ph idx="4294967295"/>
          </p:nvPr>
        </p:nvPicPr>
        <p:blipFill>
          <a:blip r:embed="rId2">
            <a:extLst>
              <a:ext uri="{28A0092B-C50C-407E-A947-70E740481C1C}">
                <a14:useLocalDpi xmlns:a14="http://schemas.microsoft.com/office/drawing/2010/main" xmlns="" val="0"/>
              </a:ext>
            </a:extLst>
          </a:blip>
          <a:srcRect/>
          <a:stretch>
            <a:fillRect/>
          </a:stretch>
        </p:blipFill>
        <p:spPr>
          <a:xfrm>
            <a:off x="3935761" y="1062681"/>
            <a:ext cx="3960439" cy="5214551"/>
          </a:xfrm>
          <a:prstGeom prst="rect">
            <a:avLst/>
          </a:prstGeom>
        </p:spPr>
      </p:pic>
    </p:spTree>
    <p:extLst>
      <p:ext uri="{BB962C8B-B14F-4D97-AF65-F5344CB8AC3E}">
        <p14:creationId xmlns:p14="http://schemas.microsoft.com/office/powerpoint/2010/main" xmlns="" val="169227905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ytuł 1"/>
          <p:cNvSpPr>
            <a:spLocks noGrp="1"/>
          </p:cNvSpPr>
          <p:nvPr>
            <p:ph type="title"/>
          </p:nvPr>
        </p:nvSpPr>
        <p:spPr>
          <a:xfrm>
            <a:off x="838200" y="365125"/>
            <a:ext cx="10515600" cy="1019175"/>
          </a:xfrm>
        </p:spPr>
        <p:txBody>
          <a:bodyPr>
            <a:normAutofit/>
          </a:bodyPr>
          <a:lstStyle/>
          <a:p>
            <a:pPr eaLnBrk="1" hangingPunct="1"/>
            <a:r>
              <a:rPr lang="pl-PL" altLang="pl-PL" dirty="0" smtClean="0"/>
              <a:t>OPINIA   J. NOWAKA-JEZIORAŃSKIEGO </a:t>
            </a:r>
          </a:p>
        </p:txBody>
      </p:sp>
      <p:pic>
        <p:nvPicPr>
          <p:cNvPr id="47107" name="Symbol zastępczy zawartości 3"/>
          <p:cNvPicPr>
            <a:picLocks noGrp="1" noChangeAspect="1"/>
          </p:cNvPicPr>
          <p:nvPr>
            <p:ph idx="4294967295"/>
          </p:nvPr>
        </p:nvPicPr>
        <p:blipFill>
          <a:blip r:embed="rId2">
            <a:extLst>
              <a:ext uri="{28A0092B-C50C-407E-A947-70E740481C1C}">
                <a14:useLocalDpi xmlns:a14="http://schemas.microsoft.com/office/drawing/2010/main" xmlns="" val="0"/>
              </a:ext>
            </a:extLst>
          </a:blip>
          <a:srcRect/>
          <a:stretch>
            <a:fillRect/>
          </a:stretch>
        </p:blipFill>
        <p:spPr>
          <a:xfrm>
            <a:off x="1911927" y="1384300"/>
            <a:ext cx="8162950" cy="5473700"/>
          </a:xfrm>
          <a:prstGeom prst="rect">
            <a:avLst/>
          </a:prstGeom>
        </p:spPr>
      </p:pic>
    </p:spTree>
    <p:extLst>
      <p:ext uri="{BB962C8B-B14F-4D97-AF65-F5344CB8AC3E}">
        <p14:creationId xmlns:p14="http://schemas.microsoft.com/office/powerpoint/2010/main" xmlns="" val="129284100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ytuł 1"/>
          <p:cNvSpPr>
            <a:spLocks noGrp="1"/>
          </p:cNvSpPr>
          <p:nvPr>
            <p:ph type="title"/>
          </p:nvPr>
        </p:nvSpPr>
        <p:spPr/>
        <p:txBody>
          <a:bodyPr/>
          <a:lstStyle/>
          <a:p>
            <a:pPr eaLnBrk="1" hangingPunct="1"/>
            <a:r>
              <a:rPr lang="pl-PL" altLang="pl-PL" smtClean="0"/>
              <a:t>                        JERZY  </a:t>
            </a:r>
            <a:r>
              <a:rPr lang="pl-PL" altLang="pl-PL" dirty="0" smtClean="0"/>
              <a:t>RÓŻYCKI</a:t>
            </a:r>
          </a:p>
        </p:txBody>
      </p:sp>
      <p:pic>
        <p:nvPicPr>
          <p:cNvPr id="48131" name="Symbol zastępczy zawartości 3"/>
          <p:cNvPicPr>
            <a:picLocks noGrp="1" noChangeAspect="1"/>
          </p:cNvPicPr>
          <p:nvPr>
            <p:ph idx="4294967295"/>
          </p:nvPr>
        </p:nvPicPr>
        <p:blipFill>
          <a:blip r:embed="rId2">
            <a:extLst>
              <a:ext uri="{28A0092B-C50C-407E-A947-70E740481C1C}">
                <a14:useLocalDpi xmlns:a14="http://schemas.microsoft.com/office/drawing/2010/main" xmlns="" val="0"/>
              </a:ext>
            </a:extLst>
          </a:blip>
          <a:srcRect/>
          <a:stretch>
            <a:fillRect/>
          </a:stretch>
        </p:blipFill>
        <p:spPr>
          <a:xfrm>
            <a:off x="4028303" y="1540477"/>
            <a:ext cx="3427612" cy="4374292"/>
          </a:xfrm>
          <a:prstGeom prst="rect">
            <a:avLst/>
          </a:prstGeom>
        </p:spPr>
      </p:pic>
    </p:spTree>
    <p:extLst>
      <p:ext uri="{BB962C8B-B14F-4D97-AF65-F5344CB8AC3E}">
        <p14:creationId xmlns:p14="http://schemas.microsoft.com/office/powerpoint/2010/main" xmlns="" val="309622955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                         Jerzy Różycki</a:t>
            </a:r>
            <a:endParaRPr lang="pl-PL"/>
          </a:p>
        </p:txBody>
      </p:sp>
      <p:sp>
        <p:nvSpPr>
          <p:cNvPr id="3" name="Symbol zastępczy zawartości 2"/>
          <p:cNvSpPr>
            <a:spLocks noGrp="1"/>
          </p:cNvSpPr>
          <p:nvPr>
            <p:ph sz="quarter" idx="13"/>
          </p:nvPr>
        </p:nvSpPr>
        <p:spPr/>
        <p:txBody>
          <a:bodyPr/>
          <a:lstStyle/>
          <a:p>
            <a:r>
              <a:rPr lang="pl-PL" altLang="pl-PL">
                <a:latin typeface="Arial" panose="020B0604020202020204" pitchFamily="34" charset="0"/>
                <a:cs typeface="Arial" panose="020B0604020202020204" pitchFamily="34" charset="0"/>
              </a:rPr>
              <a:t>URODZIŁ SIĘ W</a:t>
            </a:r>
            <a:r>
              <a:rPr lang="pl-PL" altLang="pl-PL">
                <a:solidFill>
                  <a:srgbClr val="FF0000"/>
                </a:solidFill>
                <a:latin typeface="Arial" panose="020B0604020202020204" pitchFamily="34" charset="0"/>
                <a:cs typeface="Arial" panose="020B0604020202020204" pitchFamily="34" charset="0"/>
              </a:rPr>
              <a:t> 1909 </a:t>
            </a:r>
            <a:r>
              <a:rPr lang="pl-PL" altLang="pl-PL">
                <a:latin typeface="Arial" panose="020B0604020202020204" pitchFamily="34" charset="0"/>
                <a:cs typeface="Arial" panose="020B0604020202020204" pitchFamily="34" charset="0"/>
              </a:rPr>
              <a:t>ROKU W OLSZANIE k. KIJOWA. </a:t>
            </a:r>
            <a:r>
              <a:rPr lang="pl-PL" altLang="pl-PL" smtClean="0">
                <a:latin typeface="Arial" panose="020B0604020202020204" pitchFamily="34" charset="0"/>
                <a:cs typeface="Arial" panose="020B0604020202020204" pitchFamily="34" charset="0"/>
              </a:rPr>
              <a:t>ZGINĄŁ </a:t>
            </a:r>
            <a:r>
              <a:rPr lang="pl-PL" altLang="pl-PL">
                <a:latin typeface="Arial" panose="020B0604020202020204" pitchFamily="34" charset="0"/>
                <a:cs typeface="Arial" panose="020B0604020202020204" pitchFamily="34" charset="0"/>
              </a:rPr>
              <a:t>W </a:t>
            </a:r>
            <a:r>
              <a:rPr lang="pl-PL" altLang="pl-PL">
                <a:solidFill>
                  <a:srgbClr val="FF0000"/>
                </a:solidFill>
                <a:latin typeface="Arial" panose="020B0604020202020204" pitchFamily="34" charset="0"/>
                <a:cs typeface="Arial" panose="020B0604020202020204" pitchFamily="34" charset="0"/>
              </a:rPr>
              <a:t>1942</a:t>
            </a:r>
            <a:r>
              <a:rPr lang="pl-PL" altLang="pl-PL">
                <a:latin typeface="Arial" panose="020B0604020202020204" pitchFamily="34" charset="0"/>
                <a:cs typeface="Arial" panose="020B0604020202020204" pitchFamily="34" charset="0"/>
              </a:rPr>
              <a:t> </a:t>
            </a:r>
            <a:r>
              <a:rPr lang="pl-PL" altLang="pl-PL" smtClean="0">
                <a:latin typeface="Arial" panose="020B0604020202020204" pitchFamily="34" charset="0"/>
                <a:cs typeface="Arial" panose="020B0604020202020204" pitchFamily="34" charset="0"/>
              </a:rPr>
              <a:t>r.  </a:t>
            </a:r>
            <a:r>
              <a:rPr lang="pl-PL" altLang="pl-PL">
                <a:latin typeface="Arial" panose="020B0604020202020204" pitchFamily="34" charset="0"/>
                <a:cs typeface="Arial" panose="020B0604020202020204" pitchFamily="34" charset="0"/>
              </a:rPr>
              <a:t>W </a:t>
            </a:r>
            <a:r>
              <a:rPr lang="pl-PL" altLang="pl-PL" smtClean="0">
                <a:latin typeface="Arial" panose="020B0604020202020204" pitchFamily="34" charset="0"/>
                <a:cs typeface="Arial" panose="020B0604020202020204" pitchFamily="34" charset="0"/>
              </a:rPr>
              <a:t>KA-TASTROFIE </a:t>
            </a:r>
            <a:r>
              <a:rPr lang="pl-PL" altLang="pl-PL">
                <a:latin typeface="Arial" panose="020B0604020202020204" pitchFamily="34" charset="0"/>
                <a:cs typeface="Arial" panose="020B0604020202020204" pitchFamily="34" charset="0"/>
              </a:rPr>
              <a:t>STATKU k. BALEARÓW</a:t>
            </a:r>
            <a:r>
              <a:rPr lang="pl-PL" altLang="pl-PL" smtClean="0">
                <a:latin typeface="Arial" panose="020B0604020202020204" pitchFamily="34" charset="0"/>
                <a:cs typeface="Arial" panose="020B0604020202020204" pitchFamily="34" charset="0"/>
              </a:rPr>
              <a:t>.  </a:t>
            </a:r>
            <a:r>
              <a:rPr lang="pl-PL" altLang="pl-PL">
                <a:latin typeface="Arial" panose="020B0604020202020204" pitchFamily="34" charset="0"/>
                <a:cs typeface="Arial" panose="020B0604020202020204" pitchFamily="34" charset="0"/>
              </a:rPr>
              <a:t>W 1926r. UKOŃCZYŁ GIMNAZJUM W </a:t>
            </a:r>
            <a:r>
              <a:rPr lang="pl-PL" altLang="pl-PL" smtClean="0">
                <a:latin typeface="Arial" panose="020B0604020202020204" pitchFamily="34" charset="0"/>
                <a:cs typeface="Arial" panose="020B0604020202020204" pitchFamily="34" charset="0"/>
              </a:rPr>
              <a:t>WYSZ-KOWIE</a:t>
            </a:r>
            <a:r>
              <a:rPr lang="pl-PL" altLang="pl-PL">
                <a:latin typeface="Arial" panose="020B0604020202020204" pitchFamily="34" charset="0"/>
                <a:cs typeface="Arial" panose="020B0604020202020204" pitchFamily="34" charset="0"/>
              </a:rPr>
              <a:t>. </a:t>
            </a:r>
            <a:r>
              <a:rPr lang="pl-PL" altLang="pl-PL" smtClean="0">
                <a:latin typeface="Arial" panose="020B0604020202020204" pitchFamily="34" charset="0"/>
                <a:cs typeface="Arial" panose="020B0604020202020204" pitchFamily="34" charset="0"/>
              </a:rPr>
              <a:t>ROZPOCZĄŁ </a:t>
            </a:r>
            <a:r>
              <a:rPr lang="pl-PL" altLang="pl-PL">
                <a:solidFill>
                  <a:schemeClr val="accent1"/>
                </a:solidFill>
                <a:latin typeface="Arial" panose="020B0604020202020204" pitchFamily="34" charset="0"/>
                <a:cs typeface="Arial" panose="020B0604020202020204" pitchFamily="34" charset="0"/>
              </a:rPr>
              <a:t>STUDIA </a:t>
            </a:r>
            <a:r>
              <a:rPr lang="pl-PL" altLang="pl-PL" smtClean="0">
                <a:solidFill>
                  <a:schemeClr val="accent1"/>
                </a:solidFill>
                <a:latin typeface="Arial" panose="020B0604020202020204" pitchFamily="34" charset="0"/>
                <a:cs typeface="Arial" panose="020B0604020202020204" pitchFamily="34" charset="0"/>
              </a:rPr>
              <a:t>MATEMATYCZNE </a:t>
            </a:r>
            <a:r>
              <a:rPr lang="pl-PL" altLang="pl-PL">
                <a:latin typeface="Arial" panose="020B0604020202020204" pitchFamily="34" charset="0"/>
                <a:cs typeface="Arial" panose="020B0604020202020204" pitchFamily="34" charset="0"/>
              </a:rPr>
              <a:t>NA UNIWERSYTECIE </a:t>
            </a:r>
            <a:r>
              <a:rPr lang="pl-PL" altLang="pl-PL" smtClean="0">
                <a:latin typeface="Arial" panose="020B0604020202020204" pitchFamily="34" charset="0"/>
                <a:cs typeface="Arial" panose="020B0604020202020204" pitchFamily="34" charset="0"/>
              </a:rPr>
              <a:t>POZ-NAŃSKIM</a:t>
            </a:r>
            <a:r>
              <a:rPr lang="pl-PL" altLang="pl-PL">
                <a:latin typeface="Arial" panose="020B0604020202020204" pitchFamily="34" charset="0"/>
                <a:cs typeface="Arial" panose="020B0604020202020204" pitchFamily="34" charset="0"/>
              </a:rPr>
              <a:t>, KTÓRE UKOŃCZYŁ W 1932R. UZYSKAŁ </a:t>
            </a:r>
            <a:r>
              <a:rPr lang="pl-PL" altLang="pl-PL" smtClean="0">
                <a:latin typeface="Arial" panose="020B0604020202020204" pitchFamily="34" charset="0"/>
                <a:cs typeface="Arial" panose="020B0604020202020204" pitchFamily="34" charset="0"/>
              </a:rPr>
              <a:t>również </a:t>
            </a:r>
            <a:r>
              <a:rPr lang="pl-PL" altLang="pl-PL">
                <a:latin typeface="Arial" panose="020B0604020202020204" pitchFamily="34" charset="0"/>
                <a:cs typeface="Arial" panose="020B0604020202020204" pitchFamily="34" charset="0"/>
              </a:rPr>
              <a:t>W 1937R. </a:t>
            </a:r>
            <a:r>
              <a:rPr lang="pl-PL" altLang="pl-PL" smtClean="0">
                <a:latin typeface="Arial" panose="020B0604020202020204" pitchFamily="34" charset="0"/>
                <a:cs typeface="Arial" panose="020B0604020202020204" pitchFamily="34" charset="0"/>
              </a:rPr>
              <a:t>DYPLOM </a:t>
            </a:r>
            <a:r>
              <a:rPr lang="pl-PL" altLang="pl-PL">
                <a:latin typeface="Arial" panose="020B0604020202020204" pitchFamily="34" charset="0"/>
                <a:cs typeface="Arial" panose="020B0604020202020204" pitchFamily="34" charset="0"/>
              </a:rPr>
              <a:t>MAGISTRA GEOGRAFII</a:t>
            </a:r>
            <a:r>
              <a:rPr lang="pl-PL" altLang="pl-PL" smtClean="0">
                <a:latin typeface="Arial" panose="020B0604020202020204" pitchFamily="34" charset="0"/>
                <a:cs typeface="Arial" panose="020B0604020202020204" pitchFamily="34" charset="0"/>
              </a:rPr>
              <a:t>.  </a:t>
            </a:r>
            <a:r>
              <a:rPr lang="pl-PL" altLang="pl-PL">
                <a:latin typeface="Arial" panose="020B0604020202020204" pitchFamily="34" charset="0"/>
                <a:cs typeface="Arial" panose="020B0604020202020204" pitchFamily="34" charset="0"/>
              </a:rPr>
              <a:t>UKOŃCZYŁ KURS KRYPTOLOGII </a:t>
            </a:r>
            <a:r>
              <a:rPr lang="pl-PL" altLang="pl-PL" smtClean="0">
                <a:latin typeface="Arial" panose="020B0604020202020204" pitchFamily="34" charset="0"/>
                <a:cs typeface="Arial" panose="020B0604020202020204" pitchFamily="34" charset="0"/>
              </a:rPr>
              <a:t>(U KRYGOWSKIEGO ) I </a:t>
            </a:r>
            <a:r>
              <a:rPr lang="pl-PL" altLang="pl-PL">
                <a:latin typeface="Arial" panose="020B0604020202020204" pitchFamily="34" charset="0"/>
                <a:cs typeface="Arial" panose="020B0604020202020204" pitchFamily="34" charset="0"/>
              </a:rPr>
              <a:t>OD 1929 ROKU PRACOWAŁ W BIURZE SZYFRÓW. JEGO POMYSŁU BYŁ TZW. </a:t>
            </a:r>
            <a:r>
              <a:rPr lang="pl-PL" altLang="pl-PL">
                <a:solidFill>
                  <a:srgbClr val="FF0000"/>
                </a:solidFill>
                <a:latin typeface="Arial" panose="020B0604020202020204" pitchFamily="34" charset="0"/>
                <a:cs typeface="Arial" panose="020B0604020202020204" pitchFamily="34" charset="0"/>
              </a:rPr>
              <a:t>ZEGAR RÓŻYCKIEGO </a:t>
            </a:r>
            <a:r>
              <a:rPr lang="pl-PL" altLang="pl-PL">
                <a:latin typeface="Arial" panose="020B0604020202020204" pitchFamily="34" charset="0"/>
                <a:cs typeface="Arial" panose="020B0604020202020204" pitchFamily="34" charset="0"/>
              </a:rPr>
              <a:t>POZWALAJĄCY NA </a:t>
            </a:r>
            <a:r>
              <a:rPr lang="pl-PL" altLang="pl-PL" smtClean="0">
                <a:latin typeface="Arial" panose="020B0604020202020204" pitchFamily="34" charset="0"/>
                <a:cs typeface="Arial" panose="020B0604020202020204" pitchFamily="34" charset="0"/>
              </a:rPr>
              <a:t>ODGADYWANIE </a:t>
            </a:r>
            <a:r>
              <a:rPr lang="pl-PL" altLang="pl-PL">
                <a:latin typeface="Arial" panose="020B0604020202020204" pitchFamily="34" charset="0"/>
                <a:cs typeface="Arial" panose="020B0604020202020204" pitchFamily="34" charset="0"/>
              </a:rPr>
              <a:t>POŁOŻENIA WIRNIKÓW ENIGMY.</a:t>
            </a:r>
          </a:p>
          <a:p>
            <a:endParaRPr lang="pl-PL"/>
          </a:p>
        </p:txBody>
      </p:sp>
    </p:spTree>
    <p:extLst>
      <p:ext uri="{BB962C8B-B14F-4D97-AF65-F5344CB8AC3E}">
        <p14:creationId xmlns:p14="http://schemas.microsoft.com/office/powerpoint/2010/main" xmlns="" val="142317044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ytuł 1"/>
          <p:cNvSpPr>
            <a:spLocks noGrp="1"/>
          </p:cNvSpPr>
          <p:nvPr>
            <p:ph type="title"/>
          </p:nvPr>
        </p:nvSpPr>
        <p:spPr>
          <a:xfrm>
            <a:off x="685801" y="685801"/>
            <a:ext cx="10396882" cy="846438"/>
          </a:xfrm>
        </p:spPr>
        <p:txBody>
          <a:bodyPr/>
          <a:lstStyle/>
          <a:p>
            <a:pPr eaLnBrk="1" hangingPunct="1"/>
            <a:r>
              <a:rPr lang="pl-PL" altLang="pl-PL" smtClean="0"/>
              <a:t>                   HENRYK  </a:t>
            </a:r>
            <a:r>
              <a:rPr lang="pl-PL" altLang="pl-PL" dirty="0" smtClean="0"/>
              <a:t>ZYGALSKI</a:t>
            </a:r>
          </a:p>
        </p:txBody>
      </p:sp>
      <p:pic>
        <p:nvPicPr>
          <p:cNvPr id="50179" name="Symbol zastępczy zawartości 3"/>
          <p:cNvPicPr>
            <a:picLocks noGrp="1" noChangeAspect="1"/>
          </p:cNvPicPr>
          <p:nvPr>
            <p:ph idx="4294967295"/>
          </p:nvPr>
        </p:nvPicPr>
        <p:blipFill>
          <a:blip r:embed="rId2">
            <a:extLst>
              <a:ext uri="{28A0092B-C50C-407E-A947-70E740481C1C}">
                <a14:useLocalDpi xmlns:a14="http://schemas.microsoft.com/office/drawing/2010/main" xmlns="" val="0"/>
              </a:ext>
            </a:extLst>
          </a:blip>
          <a:srcRect/>
          <a:stretch>
            <a:fillRect/>
          </a:stretch>
        </p:blipFill>
        <p:spPr>
          <a:xfrm>
            <a:off x="3791745" y="1532238"/>
            <a:ext cx="3803541" cy="4761470"/>
          </a:xfrm>
          <a:prstGeom prst="rect">
            <a:avLst/>
          </a:prstGeom>
        </p:spPr>
      </p:pic>
    </p:spTree>
    <p:extLst>
      <p:ext uri="{BB962C8B-B14F-4D97-AF65-F5344CB8AC3E}">
        <p14:creationId xmlns:p14="http://schemas.microsoft.com/office/powerpoint/2010/main" xmlns="" val="59859450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                  Henryk  Zygalski</a:t>
            </a:r>
            <a:endParaRPr lang="pl-PL"/>
          </a:p>
        </p:txBody>
      </p:sp>
      <p:sp>
        <p:nvSpPr>
          <p:cNvPr id="3" name="Symbol zastępczy zawartości 2"/>
          <p:cNvSpPr>
            <a:spLocks noGrp="1"/>
          </p:cNvSpPr>
          <p:nvPr>
            <p:ph sz="quarter" idx="13"/>
          </p:nvPr>
        </p:nvSpPr>
        <p:spPr>
          <a:xfrm>
            <a:off x="685800" y="1655806"/>
            <a:ext cx="10394707" cy="3718780"/>
          </a:xfrm>
        </p:spPr>
        <p:txBody>
          <a:bodyPr/>
          <a:lstStyle/>
          <a:p>
            <a:r>
              <a:rPr lang="pl-PL" altLang="pl-PL">
                <a:latin typeface="Arial" panose="020B0604020202020204" pitchFamily="34" charset="0"/>
                <a:cs typeface="Arial" panose="020B0604020202020204" pitchFamily="34" charset="0"/>
              </a:rPr>
              <a:t>URODZIŁ SIĘ W </a:t>
            </a:r>
            <a:r>
              <a:rPr lang="pl-PL" altLang="pl-PL">
                <a:solidFill>
                  <a:schemeClr val="accent1"/>
                </a:solidFill>
                <a:latin typeface="Arial" panose="020B0604020202020204" pitchFamily="34" charset="0"/>
                <a:cs typeface="Arial" panose="020B0604020202020204" pitchFamily="34" charset="0"/>
              </a:rPr>
              <a:t>1908</a:t>
            </a:r>
            <a:r>
              <a:rPr lang="pl-PL" altLang="pl-PL">
                <a:latin typeface="Arial" panose="020B0604020202020204" pitchFamily="34" charset="0"/>
                <a:cs typeface="Arial" panose="020B0604020202020204" pitchFamily="34" charset="0"/>
              </a:rPr>
              <a:t> ROKU W POZNANIU. ZMARŁ W </a:t>
            </a:r>
            <a:r>
              <a:rPr lang="pl-PL" altLang="pl-PL">
                <a:solidFill>
                  <a:schemeClr val="accent1"/>
                </a:solidFill>
                <a:latin typeface="Arial" panose="020B0604020202020204" pitchFamily="34" charset="0"/>
                <a:cs typeface="Arial" panose="020B0604020202020204" pitchFamily="34" charset="0"/>
              </a:rPr>
              <a:t>1978</a:t>
            </a:r>
            <a:r>
              <a:rPr lang="pl-PL" altLang="pl-PL">
                <a:latin typeface="Arial" panose="020B0604020202020204" pitchFamily="34" charset="0"/>
                <a:cs typeface="Arial" panose="020B0604020202020204" pitchFamily="34" charset="0"/>
              </a:rPr>
              <a:t> ROKU W LISS (W. </a:t>
            </a:r>
            <a:r>
              <a:rPr lang="pl-PL" altLang="pl-PL" smtClean="0">
                <a:latin typeface="Arial" panose="020B0604020202020204" pitchFamily="34" charset="0"/>
                <a:cs typeface="Arial" panose="020B0604020202020204" pitchFamily="34" charset="0"/>
              </a:rPr>
              <a:t>BRY-TANIA</a:t>
            </a:r>
            <a:r>
              <a:rPr lang="pl-PL" altLang="pl-PL">
                <a:latin typeface="Arial" panose="020B0604020202020204" pitchFamily="34" charset="0"/>
                <a:cs typeface="Arial" panose="020B0604020202020204" pitchFamily="34" charset="0"/>
              </a:rPr>
              <a:t>). MATURA W  GIMNAZJUM sw. MARII MAGDALENY W POZNANIU. </a:t>
            </a:r>
            <a:r>
              <a:rPr lang="pl-PL" altLang="pl-PL" smtClean="0">
                <a:latin typeface="Arial" panose="020B0604020202020204" pitchFamily="34" charset="0"/>
                <a:cs typeface="Arial" panose="020B0604020202020204" pitchFamily="34" charset="0"/>
              </a:rPr>
              <a:t>UKOŃ-CZYŁ </a:t>
            </a:r>
            <a:r>
              <a:rPr lang="pl-PL" altLang="pl-PL" smtClean="0">
                <a:solidFill>
                  <a:schemeClr val="accent1"/>
                </a:solidFill>
                <a:latin typeface="Arial" panose="020B0604020202020204" pitchFamily="34" charset="0"/>
                <a:cs typeface="Arial" panose="020B0604020202020204" pitchFamily="34" charset="0"/>
              </a:rPr>
              <a:t>STUDIA </a:t>
            </a:r>
            <a:r>
              <a:rPr lang="pl-PL" altLang="pl-PL">
                <a:solidFill>
                  <a:schemeClr val="accent1"/>
                </a:solidFill>
                <a:latin typeface="Arial" panose="020B0604020202020204" pitchFamily="34" charset="0"/>
                <a:cs typeface="Arial" panose="020B0604020202020204" pitchFamily="34" charset="0"/>
              </a:rPr>
              <a:t>MATEMATYCZNE </a:t>
            </a:r>
            <a:r>
              <a:rPr lang="pl-PL" altLang="pl-PL">
                <a:latin typeface="Arial" panose="020B0604020202020204" pitchFamily="34" charset="0"/>
                <a:cs typeface="Arial" panose="020B0604020202020204" pitchFamily="34" charset="0"/>
              </a:rPr>
              <a:t>NA </a:t>
            </a:r>
            <a:r>
              <a:rPr lang="pl-PL" altLang="pl-PL" smtClean="0">
                <a:latin typeface="Arial" panose="020B0604020202020204" pitchFamily="34" charset="0"/>
                <a:cs typeface="Arial" panose="020B0604020202020204" pitchFamily="34" charset="0"/>
              </a:rPr>
              <a:t>UNIWERSYTECIE </a:t>
            </a:r>
            <a:r>
              <a:rPr lang="pl-PL" altLang="pl-PL">
                <a:latin typeface="Arial" panose="020B0604020202020204" pitchFamily="34" charset="0"/>
                <a:cs typeface="Arial" panose="020B0604020202020204" pitchFamily="34" charset="0"/>
              </a:rPr>
              <a:t>POZNAŃSKIM . OD 1929 ROKU PRACOWAŁ W BIURZE SZYFRÓW. JEGO POMYSŁU BYŁY tzw. </a:t>
            </a:r>
            <a:r>
              <a:rPr lang="pl-PL" altLang="pl-PL">
                <a:solidFill>
                  <a:srgbClr val="FF0000"/>
                </a:solidFill>
                <a:latin typeface="Arial" panose="020B0604020202020204" pitchFamily="34" charset="0"/>
                <a:cs typeface="Arial" panose="020B0604020202020204" pitchFamily="34" charset="0"/>
              </a:rPr>
              <a:t>PŁACHTY ZYGALSKIEGO </a:t>
            </a:r>
            <a:r>
              <a:rPr lang="pl-PL" altLang="pl-PL">
                <a:latin typeface="Arial" panose="020B0604020202020204" pitchFamily="34" charset="0"/>
                <a:cs typeface="Arial" panose="020B0604020202020204" pitchFamily="34" charset="0"/>
              </a:rPr>
              <a:t>DO WYZNACZANIA KLUCZA USTAWIENIA DZIENNEGO ENIGMY</a:t>
            </a:r>
            <a:r>
              <a:rPr lang="pl-PL" altLang="pl-PL" smtClean="0">
                <a:latin typeface="Arial" panose="020B0604020202020204" pitchFamily="34" charset="0"/>
                <a:cs typeface="Arial" panose="020B0604020202020204" pitchFamily="34" charset="0"/>
              </a:rPr>
              <a:t>. Był uzdolnionym pianistą – Brał udział w eliminacjach do konkursu chopinowskiego.</a:t>
            </a:r>
          </a:p>
          <a:p>
            <a:pPr marL="0" indent="0">
              <a:buNone/>
            </a:pPr>
            <a:endParaRPr lang="pl-PL" altLang="pl-PL">
              <a:latin typeface="Arial" panose="020B0604020202020204" pitchFamily="34" charset="0"/>
              <a:cs typeface="Arial" panose="020B0604020202020204" pitchFamily="34" charset="0"/>
            </a:endParaRPr>
          </a:p>
          <a:p>
            <a:endParaRPr lang="pl-PL"/>
          </a:p>
        </p:txBody>
      </p:sp>
    </p:spTree>
    <p:extLst>
      <p:ext uri="{BB962C8B-B14F-4D97-AF65-F5344CB8AC3E}">
        <p14:creationId xmlns:p14="http://schemas.microsoft.com/office/powerpoint/2010/main" xmlns="" val="42971735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ytuł 1"/>
          <p:cNvSpPr>
            <a:spLocks noGrp="1"/>
          </p:cNvSpPr>
          <p:nvPr>
            <p:ph type="title"/>
          </p:nvPr>
        </p:nvSpPr>
        <p:spPr>
          <a:xfrm>
            <a:off x="603365" y="0"/>
            <a:ext cx="10396882" cy="1031133"/>
          </a:xfrm>
        </p:spPr>
        <p:txBody>
          <a:bodyPr>
            <a:normAutofit fontScale="90000"/>
          </a:bodyPr>
          <a:lstStyle/>
          <a:p>
            <a:pPr eaLnBrk="1" hangingPunct="1"/>
            <a:r>
              <a:rPr lang="pl-PL" altLang="pl-PL" smtClean="0"/>
              <a:t>TRÓJKA – Zygalski, Różycki, Rejewski</a:t>
            </a:r>
            <a:endParaRPr lang="pl-PL" altLang="pl-PL" dirty="0" smtClean="0"/>
          </a:p>
        </p:txBody>
      </p:sp>
      <p:pic>
        <p:nvPicPr>
          <p:cNvPr id="52227" name="Symbol zastępczy zawartości 3"/>
          <p:cNvPicPr>
            <a:picLocks noGrp="1" noChangeAspect="1"/>
          </p:cNvPicPr>
          <p:nvPr>
            <p:ph idx="4294967295"/>
          </p:nvPr>
        </p:nvPicPr>
        <p:blipFill>
          <a:blip r:embed="rId2">
            <a:extLst>
              <a:ext uri="{28A0092B-C50C-407E-A947-70E740481C1C}">
                <a14:useLocalDpi xmlns:a14="http://schemas.microsoft.com/office/drawing/2010/main" xmlns="" val="0"/>
              </a:ext>
            </a:extLst>
          </a:blip>
          <a:srcRect/>
          <a:stretch>
            <a:fillRect/>
          </a:stretch>
        </p:blipFill>
        <p:spPr>
          <a:xfrm>
            <a:off x="2016269" y="1246909"/>
            <a:ext cx="7571075" cy="5611091"/>
          </a:xfrm>
          <a:prstGeom prst="rect">
            <a:avLst/>
          </a:prstGeom>
        </p:spPr>
      </p:pic>
    </p:spTree>
    <p:extLst>
      <p:ext uri="{BB962C8B-B14F-4D97-AF65-F5344CB8AC3E}">
        <p14:creationId xmlns:p14="http://schemas.microsoft.com/office/powerpoint/2010/main" xmlns="" val="405919451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Ośrodek w Pyrach k.Warszawy</a:t>
            </a:r>
            <a:endParaRPr lang="pl-PL"/>
          </a:p>
        </p:txBody>
      </p:sp>
      <p:sp>
        <p:nvSpPr>
          <p:cNvPr id="3" name="Symbol zastępczy zawartości 2"/>
          <p:cNvSpPr>
            <a:spLocks noGrp="1"/>
          </p:cNvSpPr>
          <p:nvPr>
            <p:ph sz="quarter" idx="13"/>
          </p:nvPr>
        </p:nvSpPr>
        <p:spPr/>
        <p:txBody>
          <a:bodyPr/>
          <a:lstStyle/>
          <a:p>
            <a:r>
              <a:rPr lang="pl-PL" smtClean="0">
                <a:latin typeface="Arial" panose="020B0604020202020204" pitchFamily="34" charset="0"/>
                <a:cs typeface="Arial" panose="020B0604020202020204" pitchFamily="34" charset="0"/>
              </a:rPr>
              <a:t>Powyższe zdjęcie jest jednym z nielicznych  na  których  tercet RRZ jest razem. Zrobione zostało prawdopodobnie w ośrodku wywiadu w pyrach  K. Warszawy.</a:t>
            </a:r>
            <a:endParaRPr lang="pl-P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146322730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685801" y="0"/>
            <a:ext cx="10396882" cy="603115"/>
          </a:xfrm>
        </p:spPr>
        <p:txBody>
          <a:bodyPr>
            <a:normAutofit fontScale="90000"/>
          </a:bodyPr>
          <a:lstStyle/>
          <a:p>
            <a:r>
              <a:rPr lang="pl-PL" smtClean="0"/>
              <a:t>                      PUNKTY ZWROTNE</a:t>
            </a:r>
            <a:endParaRPr lang="pl-PL"/>
          </a:p>
        </p:txBody>
      </p:sp>
      <p:sp>
        <p:nvSpPr>
          <p:cNvPr id="3" name="Symbol zastępczy zawartości 2"/>
          <p:cNvSpPr>
            <a:spLocks noGrp="1"/>
          </p:cNvSpPr>
          <p:nvPr>
            <p:ph sz="quarter" idx="13"/>
          </p:nvPr>
        </p:nvSpPr>
        <p:spPr>
          <a:xfrm>
            <a:off x="685800" y="603115"/>
            <a:ext cx="10676106" cy="4771471"/>
          </a:xfrm>
        </p:spPr>
        <p:txBody>
          <a:bodyPr>
            <a:noAutofit/>
          </a:bodyPr>
          <a:lstStyle/>
          <a:p>
            <a:pPr marL="0" indent="0">
              <a:buNone/>
            </a:pPr>
            <a:r>
              <a:rPr lang="pl-PL" altLang="pl-PL" sz="2800" dirty="0" smtClean="0">
                <a:latin typeface="Arial" panose="020B0604020202020204" pitchFamily="34" charset="0"/>
                <a:cs typeface="Arial" panose="020B0604020202020204" pitchFamily="34" charset="0"/>
              </a:rPr>
              <a:t>W </a:t>
            </a:r>
            <a:r>
              <a:rPr lang="pl-PL" altLang="pl-PL" sz="2800" dirty="0">
                <a:latin typeface="Arial" panose="020B0604020202020204" pitchFamily="34" charset="0"/>
                <a:cs typeface="Arial" panose="020B0604020202020204" pitchFamily="34" charset="0"/>
              </a:rPr>
              <a:t>PIERWSZEJ  FAZIE ISTNIENIA BIURA SZYFRÓW </a:t>
            </a:r>
            <a:r>
              <a:rPr lang="pl-PL" altLang="pl-PL" sz="2800" dirty="0" smtClean="0">
                <a:latin typeface="Arial" panose="020B0604020202020204" pitchFamily="34" charset="0"/>
                <a:cs typeface="Arial" panose="020B0604020202020204" pitchFamily="34" charset="0"/>
              </a:rPr>
              <a:t>WYWIAD </a:t>
            </a:r>
            <a:r>
              <a:rPr lang="pl-PL" altLang="pl-PL" sz="2800" dirty="0">
                <a:latin typeface="Arial" panose="020B0604020202020204" pitchFamily="34" charset="0"/>
                <a:cs typeface="Arial" panose="020B0604020202020204" pitchFamily="34" charset="0"/>
              </a:rPr>
              <a:t>POLSKI DYSPONOWAŁ TYLKO  ZAPISAMI </a:t>
            </a:r>
            <a:r>
              <a:rPr lang="pl-PL" altLang="pl-PL" sz="2800" dirty="0" smtClean="0">
                <a:latin typeface="Arial" panose="020B0604020202020204" pitchFamily="34" charset="0"/>
                <a:cs typeface="Arial" panose="020B0604020202020204" pitchFamily="34" charset="0"/>
              </a:rPr>
              <a:t>NASŁUCHÓW </a:t>
            </a:r>
            <a:r>
              <a:rPr lang="pl-PL" altLang="pl-PL" sz="2800" dirty="0">
                <a:latin typeface="Arial" panose="020B0604020202020204" pitchFamily="34" charset="0"/>
                <a:cs typeface="Arial" panose="020B0604020202020204" pitchFamily="34" charset="0"/>
              </a:rPr>
              <a:t>I  </a:t>
            </a:r>
            <a:r>
              <a:rPr lang="pl-PL" altLang="pl-PL" sz="2800" dirty="0" smtClean="0">
                <a:latin typeface="Arial" panose="020B0604020202020204" pitchFamily="34" charset="0"/>
                <a:cs typeface="Arial" panose="020B0604020202020204" pitchFamily="34" charset="0"/>
              </a:rPr>
              <a:t>TYLKO </a:t>
            </a:r>
            <a:r>
              <a:rPr lang="pl-PL" altLang="pl-PL" sz="2800" dirty="0">
                <a:latin typeface="Arial" panose="020B0604020202020204" pitchFamily="34" charset="0"/>
                <a:cs typeface="Arial" panose="020B0604020202020204" pitchFamily="34" charset="0"/>
              </a:rPr>
              <a:t>„PODEJRZENIEM</a:t>
            </a:r>
            <a:r>
              <a:rPr lang="pl-PL" altLang="pl-PL" sz="2800" dirty="0" smtClean="0">
                <a:latin typeface="Arial" panose="020B0604020202020204" pitchFamily="34" charset="0"/>
                <a:cs typeface="Arial" panose="020B0604020202020204" pitchFamily="34" charset="0"/>
              </a:rPr>
              <a:t>”, </a:t>
            </a:r>
            <a:r>
              <a:rPr lang="pl-PL" altLang="pl-PL" sz="2800" dirty="0">
                <a:latin typeface="Arial" panose="020B0604020202020204" pitchFamily="34" charset="0"/>
                <a:cs typeface="Arial" panose="020B0604020202020204" pitchFamily="34" charset="0"/>
              </a:rPr>
              <a:t>ŻE  MELDUNKI </a:t>
            </a:r>
            <a:r>
              <a:rPr lang="pl-PL" altLang="pl-PL" sz="2800" dirty="0" smtClean="0">
                <a:latin typeface="Arial" panose="020B0604020202020204" pitchFamily="34" charset="0"/>
                <a:cs typeface="Arial" panose="020B0604020202020204" pitchFamily="34" charset="0"/>
              </a:rPr>
              <a:t>NIEMIECKIE </a:t>
            </a:r>
            <a:r>
              <a:rPr lang="pl-PL" altLang="pl-PL" sz="2800" dirty="0">
                <a:latin typeface="Arial" panose="020B0604020202020204" pitchFamily="34" charset="0"/>
                <a:cs typeface="Arial" panose="020B0604020202020204" pitchFamily="34" charset="0"/>
              </a:rPr>
              <a:t>SĄ </a:t>
            </a:r>
            <a:r>
              <a:rPr lang="pl-PL" altLang="pl-PL" sz="2800" dirty="0" smtClean="0">
                <a:latin typeface="Arial" panose="020B0604020202020204" pitchFamily="34" charset="0"/>
                <a:cs typeface="Arial" panose="020B0604020202020204" pitchFamily="34" charset="0"/>
              </a:rPr>
              <a:t>PRODUKTEM </a:t>
            </a:r>
            <a:r>
              <a:rPr lang="pl-PL" altLang="pl-PL" sz="2800" dirty="0">
                <a:latin typeface="Arial" panose="020B0604020202020204" pitchFamily="34" charset="0"/>
                <a:cs typeface="Arial" panose="020B0604020202020204" pitchFamily="34" charset="0"/>
              </a:rPr>
              <a:t>MASZYNY SZYFRUJĄCEJ. NIE </a:t>
            </a:r>
            <a:r>
              <a:rPr lang="pl-PL" altLang="pl-PL" sz="2800" dirty="0" smtClean="0">
                <a:latin typeface="Arial" panose="020B0604020202020204" pitchFamily="34" charset="0"/>
                <a:cs typeface="Arial" panose="020B0604020202020204" pitchFamily="34" charset="0"/>
              </a:rPr>
              <a:t>DYSPONOWANO </a:t>
            </a:r>
            <a:r>
              <a:rPr lang="pl-PL" altLang="pl-PL" sz="2800" dirty="0">
                <a:latin typeface="Arial" panose="020B0604020202020204" pitchFamily="34" charset="0"/>
                <a:cs typeface="Arial" panose="020B0604020202020204" pitchFamily="34" charset="0"/>
              </a:rPr>
              <a:t>SZCZEGÓŁOWYM OPISEM MASZYNY, NIE MÓWIĄC O </a:t>
            </a:r>
            <a:r>
              <a:rPr lang="pl-PL" altLang="pl-PL" sz="2800" dirty="0" err="1">
                <a:latin typeface="Arial" panose="020B0604020202020204" pitchFamily="34" charset="0"/>
                <a:cs typeface="Arial" panose="020B0604020202020204" pitchFamily="34" charset="0"/>
              </a:rPr>
              <a:t>MODE-LU</a:t>
            </a:r>
            <a:r>
              <a:rPr lang="pl-PL" altLang="pl-PL" sz="2800" dirty="0">
                <a:latin typeface="Arial" panose="020B0604020202020204" pitchFamily="34" charset="0"/>
                <a:cs typeface="Arial" panose="020B0604020202020204" pitchFamily="34" charset="0"/>
              </a:rPr>
              <a:t>.  W STYCZNIU 1929 PRZYPADKIEM UDAŁO SIĘ POLSKIM INŻYNIEROM  „DORWAĆ” DO HANDLOWEJ WERSJI ENIGMY, ROZEBRAĆ JĄ NA CZĘŚCI, SFOTOGRAFOWAĆ I OPISAĆ BEZ WZBUDZANIA PODEJRZEŃ U NIEMCÓW. (INŻ</a:t>
            </a:r>
            <a:r>
              <a:rPr lang="pl-PL" altLang="pl-PL" sz="2800" dirty="0">
                <a:solidFill>
                  <a:srgbClr val="FF0000"/>
                </a:solidFill>
                <a:latin typeface="Arial" panose="020B0604020202020204" pitchFamily="34" charset="0"/>
                <a:cs typeface="Arial" panose="020B0604020202020204" pitchFamily="34" charset="0"/>
              </a:rPr>
              <a:t>. PALLUTH</a:t>
            </a:r>
            <a:r>
              <a:rPr lang="pl-PL" altLang="pl-PL" sz="28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xmlns="" val="412997569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ytuł 1"/>
          <p:cNvSpPr>
            <a:spLocks noGrp="1"/>
          </p:cNvSpPr>
          <p:nvPr>
            <p:ph type="title"/>
          </p:nvPr>
        </p:nvSpPr>
        <p:spPr>
          <a:xfrm>
            <a:off x="935182" y="0"/>
            <a:ext cx="10515600" cy="979714"/>
          </a:xfrm>
        </p:spPr>
        <p:txBody>
          <a:bodyPr>
            <a:normAutofit/>
          </a:bodyPr>
          <a:lstStyle/>
          <a:p>
            <a:pPr eaLnBrk="1" hangingPunct="1"/>
            <a:r>
              <a:rPr lang="pl-PL" altLang="pl-PL" smtClean="0"/>
              <a:t>                 Punkty zwrotne</a:t>
            </a:r>
            <a:endParaRPr lang="pl-PL" altLang="pl-PL" dirty="0" smtClean="0"/>
          </a:p>
        </p:txBody>
      </p:sp>
      <p:sp>
        <p:nvSpPr>
          <p:cNvPr id="54275" name="Symbol zastępczy zawartości 2"/>
          <p:cNvSpPr>
            <a:spLocks noGrp="1"/>
          </p:cNvSpPr>
          <p:nvPr>
            <p:ph idx="4294967295"/>
          </p:nvPr>
        </p:nvSpPr>
        <p:spPr>
          <a:xfrm>
            <a:off x="444426" y="979714"/>
            <a:ext cx="10811403" cy="4573798"/>
          </a:xfrm>
          <a:prstGeom prst="rect">
            <a:avLst/>
          </a:prstGeom>
        </p:spPr>
        <p:txBody>
          <a:bodyPr>
            <a:noAutofit/>
          </a:bodyPr>
          <a:lstStyle/>
          <a:p>
            <a:pPr marL="0" indent="0">
              <a:buNone/>
            </a:pPr>
            <a:r>
              <a:rPr lang="pl-PL" altLang="pl-PL" sz="2800" dirty="0" smtClean="0">
                <a:latin typeface="Arial" panose="020B0604020202020204" pitchFamily="34" charset="0"/>
                <a:cs typeface="Arial" panose="020B0604020202020204" pitchFamily="34" charset="0"/>
              </a:rPr>
              <a:t>PRZY ROZPRACOWYWANIU KSIĘGI KODÓW</a:t>
            </a:r>
            <a:r>
              <a:rPr lang="pl-PL" altLang="pl-PL" sz="2800" dirty="0" smtClean="0">
                <a:solidFill>
                  <a:srgbClr val="FF0000"/>
                </a:solidFill>
                <a:latin typeface="Arial" panose="020B0604020202020204" pitchFamily="34" charset="0"/>
                <a:cs typeface="Arial" panose="020B0604020202020204" pitchFamily="34" charset="0"/>
              </a:rPr>
              <a:t> KRIGSMARINE </a:t>
            </a:r>
            <a:r>
              <a:rPr lang="pl-PL" altLang="pl-PL" sz="2800" dirty="0" smtClean="0">
                <a:latin typeface="Arial" panose="020B0604020202020204" pitchFamily="34" charset="0"/>
                <a:cs typeface="Arial" panose="020B0604020202020204" pitchFamily="34" charset="0"/>
              </a:rPr>
              <a:t>POMÓGŁ PRZYPADEK. PRZY NAWIĄZYWANIU ŁĄCZNOŚCI za pomocą Enigmy OBOWIĄZYWAŁA </a:t>
            </a:r>
            <a:r>
              <a:rPr lang="pl-PL" altLang="pl-PL" sz="2800" dirty="0" err="1" smtClean="0">
                <a:latin typeface="Arial" panose="020B0604020202020204" pitchFamily="34" charset="0"/>
                <a:cs typeface="Arial" panose="020B0604020202020204" pitchFamily="34" charset="0"/>
              </a:rPr>
              <a:t>nAst</a:t>
            </a:r>
            <a:r>
              <a:rPr lang="pl-PL" altLang="pl-PL" sz="2800" dirty="0" err="1" smtClean="0">
                <a:latin typeface="Arial" panose="020B0604020202020204" pitchFamily="34" charset="0"/>
                <a:cs typeface="Arial" panose="020B0604020202020204" pitchFamily="34" charset="0"/>
              </a:rPr>
              <a:t>ępująca</a:t>
            </a:r>
            <a:r>
              <a:rPr lang="pl-PL" altLang="pl-PL" sz="2800" dirty="0" smtClean="0">
                <a:latin typeface="Arial" panose="020B0604020202020204" pitchFamily="34" charset="0"/>
                <a:cs typeface="Arial" panose="020B0604020202020204" pitchFamily="34" charset="0"/>
              </a:rPr>
              <a:t> </a:t>
            </a:r>
            <a:r>
              <a:rPr lang="pl-PL" altLang="pl-PL" sz="2800" dirty="0" smtClean="0">
                <a:latin typeface="Arial" panose="020B0604020202020204" pitchFamily="34" charset="0"/>
                <a:cs typeface="Arial" panose="020B0604020202020204" pitchFamily="34" charset="0"/>
              </a:rPr>
              <a:t>PROCEDURA: NAWIĄZUJĄCY ŁĄCZNOŚĆ ZADAWAŁ (proste) PYTANIE, NA KTÓRE OTRZYMYWAŁ ODPOWIEDŹ. JEŻELI BYŁA POPRAWNA UWAŻANO, ŻE ŁĄCZNOŚĆ ZOSTAŁA NAWIĄZANA. Oczywiście i </a:t>
            </a:r>
            <a:r>
              <a:rPr lang="pl-PL" altLang="pl-PL" sz="2800" dirty="0" smtClean="0">
                <a:latin typeface="Arial" panose="020B0604020202020204" pitchFamily="34" charset="0"/>
                <a:cs typeface="Arial" panose="020B0604020202020204" pitchFamily="34" charset="0"/>
              </a:rPr>
              <a:t>pytanie, </a:t>
            </a:r>
            <a:r>
              <a:rPr lang="pl-PL" altLang="pl-PL" sz="2800" dirty="0" smtClean="0">
                <a:latin typeface="Arial" panose="020B0604020202020204" pitchFamily="34" charset="0"/>
                <a:cs typeface="Arial" panose="020B0604020202020204" pitchFamily="34" charset="0"/>
              </a:rPr>
              <a:t>i odpowiedź formułowane były w języku niemieckim, ale były szyfrowane </a:t>
            </a:r>
            <a:r>
              <a:rPr lang="pl-PL" altLang="pl-PL" sz="2800" dirty="0" err="1" smtClean="0">
                <a:latin typeface="Arial" panose="020B0604020202020204" pitchFamily="34" charset="0"/>
                <a:cs typeface="Arial" panose="020B0604020202020204" pitchFamily="34" charset="0"/>
              </a:rPr>
              <a:t>wg</a:t>
            </a:r>
            <a:r>
              <a:rPr lang="pl-PL" altLang="pl-PL" sz="2800" dirty="0" smtClean="0">
                <a:latin typeface="Arial" panose="020B0604020202020204" pitchFamily="34" charset="0"/>
                <a:cs typeface="Arial" panose="020B0604020202020204" pitchFamily="34" charset="0"/>
              </a:rPr>
              <a:t>. Kodu danego dnia. </a:t>
            </a:r>
          </a:p>
        </p:txBody>
      </p:sp>
    </p:spTree>
    <p:extLst>
      <p:ext uri="{BB962C8B-B14F-4D97-AF65-F5344CB8AC3E}">
        <p14:creationId xmlns:p14="http://schemas.microsoft.com/office/powerpoint/2010/main" xmlns="" val="9822957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Przykłady metod szyfrowania</a:t>
            </a:r>
            <a:endParaRPr lang="pl-PL"/>
          </a:p>
        </p:txBody>
      </p:sp>
      <p:sp>
        <p:nvSpPr>
          <p:cNvPr id="3" name="Symbol zastępczy zawartości 2"/>
          <p:cNvSpPr>
            <a:spLocks noGrp="1"/>
          </p:cNvSpPr>
          <p:nvPr>
            <p:ph sz="quarter" idx="13"/>
          </p:nvPr>
        </p:nvSpPr>
        <p:spPr/>
        <p:txBody>
          <a:bodyPr>
            <a:normAutofit/>
          </a:bodyPr>
          <a:lstStyle/>
          <a:p>
            <a:r>
              <a:rPr lang="pl-PL" sz="3200" dirty="0" smtClean="0"/>
              <a:t>Poniższy slajd przedstawia urządzenie zwane </a:t>
            </a:r>
            <a:r>
              <a:rPr lang="pl-PL" sz="3200" dirty="0" err="1" smtClean="0">
                <a:solidFill>
                  <a:srgbClr val="FF0000"/>
                </a:solidFill>
              </a:rPr>
              <a:t>skytale</a:t>
            </a:r>
            <a:r>
              <a:rPr lang="pl-PL" sz="3200" dirty="0" smtClean="0">
                <a:solidFill>
                  <a:srgbClr val="FF0000"/>
                </a:solidFill>
              </a:rPr>
              <a:t> – </a:t>
            </a:r>
            <a:r>
              <a:rPr lang="pl-PL" sz="3200" dirty="0" smtClean="0"/>
              <a:t>Pasek ze skóry z naniesionymi znakami, możliwy do odczytania dopiero po nawinięciu na specjalny </a:t>
            </a:r>
            <a:r>
              <a:rPr lang="pl-PL" sz="3200" dirty="0" smtClean="0"/>
              <a:t>sześciokątny </a:t>
            </a:r>
            <a:r>
              <a:rPr lang="pl-PL" sz="3200" dirty="0" smtClean="0"/>
              <a:t>kołek drewniany.</a:t>
            </a:r>
            <a:endParaRPr lang="pl-PL" sz="3200" dirty="0">
              <a:solidFill>
                <a:srgbClr val="FF0000"/>
              </a:solidFill>
            </a:endParaRPr>
          </a:p>
        </p:txBody>
      </p:sp>
    </p:spTree>
    <p:extLst>
      <p:ext uri="{BB962C8B-B14F-4D97-AF65-F5344CB8AC3E}">
        <p14:creationId xmlns:p14="http://schemas.microsoft.com/office/powerpoint/2010/main" xmlns="" val="301578313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                   „Fryderyk Wielki”</a:t>
            </a:r>
            <a:endParaRPr lang="pl-PL"/>
          </a:p>
        </p:txBody>
      </p:sp>
      <p:sp>
        <p:nvSpPr>
          <p:cNvPr id="3" name="Symbol zastępczy zawartości 2"/>
          <p:cNvSpPr>
            <a:spLocks noGrp="1"/>
          </p:cNvSpPr>
          <p:nvPr>
            <p:ph sz="quarter" idx="13"/>
          </p:nvPr>
        </p:nvSpPr>
        <p:spPr>
          <a:xfrm>
            <a:off x="685800" y="1837766"/>
            <a:ext cx="10394707" cy="3536820"/>
          </a:xfrm>
        </p:spPr>
        <p:txBody>
          <a:bodyPr/>
          <a:lstStyle/>
          <a:p>
            <a:pPr marL="0" indent="0">
              <a:buNone/>
            </a:pPr>
            <a:r>
              <a:rPr lang="pl-PL" altLang="pl-PL">
                <a:latin typeface="Arial" panose="020B0604020202020204" pitchFamily="34" charset="0"/>
                <a:cs typeface="Arial" panose="020B0604020202020204" pitchFamily="34" charset="0"/>
              </a:rPr>
              <a:t>KIEDYŚ UDAŁO SIĘ Rejewskiemu ODGADNĄĆ PYTANIE I ODPOWIEDŹ.</a:t>
            </a:r>
            <a:r>
              <a:rPr lang="pl-PL" altLang="pl-PL">
                <a:solidFill>
                  <a:srgbClr val="FF0000"/>
                </a:solidFill>
                <a:latin typeface="Arial" panose="020B0604020202020204" pitchFamily="34" charset="0"/>
                <a:cs typeface="Arial" panose="020B0604020202020204" pitchFamily="34" charset="0"/>
              </a:rPr>
              <a:t> „Wann wurde Friedrich der Grosse geboren? 1712</a:t>
            </a:r>
            <a:r>
              <a:rPr lang="pl-PL" altLang="pl-PL">
                <a:latin typeface="Arial" panose="020B0604020202020204" pitchFamily="34" charset="0"/>
                <a:cs typeface="Arial" panose="020B0604020202020204" pitchFamily="34" charset="0"/>
              </a:rPr>
              <a:t>. PRZYDAŁA SIĘ DWUJĘZYCZNOŚĆ WIELKOPOLAN</a:t>
            </a:r>
            <a:r>
              <a:rPr lang="pl-PL" altLang="pl-PL" smtClean="0">
                <a:latin typeface="Arial" panose="020B0604020202020204" pitchFamily="34" charset="0"/>
                <a:cs typeface="Arial" panose="020B0604020202020204" pitchFamily="34" charset="0"/>
              </a:rPr>
              <a:t>!  Rejewski, który kończył niemiecką „podstawówkę”  znał  typowe pytanie typu: „kiedy była bitwa pod Grunwaldem”. W niemieckiej szkole takim kanonicznym pytaniem było pytanie o rok urodzin fryderyka wielkiego.</a:t>
            </a:r>
            <a:endParaRPr lang="pl-PL" altLang="pl-PL"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136699333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685801" y="0"/>
            <a:ext cx="10396882" cy="1186775"/>
          </a:xfrm>
        </p:spPr>
        <p:txBody>
          <a:bodyPr>
            <a:normAutofit/>
          </a:bodyPr>
          <a:lstStyle/>
          <a:p>
            <a:r>
              <a:rPr lang="pl-PL" smtClean="0"/>
              <a:t>         PUNKTY ZWROTNE (3)</a:t>
            </a:r>
            <a:endParaRPr lang="pl-PL"/>
          </a:p>
        </p:txBody>
      </p:sp>
      <p:sp>
        <p:nvSpPr>
          <p:cNvPr id="3" name="Symbol zastępczy zawartości 2"/>
          <p:cNvSpPr>
            <a:spLocks noGrp="1"/>
          </p:cNvSpPr>
          <p:nvPr>
            <p:ph sz="quarter" idx="13"/>
          </p:nvPr>
        </p:nvSpPr>
        <p:spPr>
          <a:xfrm>
            <a:off x="685800" y="914400"/>
            <a:ext cx="10394707" cy="4460185"/>
          </a:xfrm>
        </p:spPr>
        <p:txBody>
          <a:bodyPr/>
          <a:lstStyle/>
          <a:p>
            <a:r>
              <a:rPr lang="pl-PL" altLang="pl-PL" dirty="0">
                <a:latin typeface="Arial" panose="020B0604020202020204" pitchFamily="34" charset="0"/>
                <a:cs typeface="Arial" panose="020B0604020202020204" pitchFamily="34" charset="0"/>
              </a:rPr>
              <a:t>Kluczowym spostrzeżeniem Rejewskiego było wykorzystanie pewnej słabości procedury </a:t>
            </a:r>
            <a:r>
              <a:rPr lang="pl-PL" altLang="pl-PL" dirty="0" smtClean="0">
                <a:latin typeface="Arial" panose="020B0604020202020204" pitchFamily="34" charset="0"/>
                <a:cs typeface="Arial" panose="020B0604020202020204" pitchFamily="34" charset="0"/>
              </a:rPr>
              <a:t>posługiwania </a:t>
            </a:r>
            <a:r>
              <a:rPr lang="pl-PL" altLang="pl-PL" dirty="0">
                <a:latin typeface="Arial" panose="020B0604020202020204" pitchFamily="34" charset="0"/>
                <a:cs typeface="Arial" panose="020B0604020202020204" pitchFamily="34" charset="0"/>
              </a:rPr>
              <a:t>się Enigmą. Otóż, by ustawić </a:t>
            </a:r>
            <a:r>
              <a:rPr lang="pl-PL" altLang="pl-PL" dirty="0" smtClean="0">
                <a:latin typeface="Arial" panose="020B0604020202020204" pitchFamily="34" charset="0"/>
                <a:cs typeface="Arial" panose="020B0604020202020204" pitchFamily="34" charset="0"/>
              </a:rPr>
              <a:t>wirniki </a:t>
            </a:r>
            <a:r>
              <a:rPr lang="pl-PL" altLang="pl-PL" dirty="0">
                <a:latin typeface="Arial" panose="020B0604020202020204" pitchFamily="34" charset="0"/>
                <a:cs typeface="Arial" panose="020B0604020202020204" pitchFamily="34" charset="0"/>
              </a:rPr>
              <a:t>we właściwej </a:t>
            </a:r>
            <a:r>
              <a:rPr lang="pl-PL" altLang="pl-PL" dirty="0" smtClean="0">
                <a:latin typeface="Arial" panose="020B0604020202020204" pitchFamily="34" charset="0"/>
                <a:cs typeface="Arial" panose="020B0604020202020204" pitchFamily="34" charset="0"/>
              </a:rPr>
              <a:t>pozycji, </a:t>
            </a:r>
            <a:r>
              <a:rPr lang="pl-PL" altLang="pl-PL" dirty="0">
                <a:latin typeface="Arial" panose="020B0604020202020204" pitchFamily="34" charset="0"/>
                <a:cs typeface="Arial" panose="020B0604020202020204" pitchFamily="34" charset="0"/>
              </a:rPr>
              <a:t>ustalano </a:t>
            </a:r>
            <a:r>
              <a:rPr lang="pl-PL" altLang="pl-PL" dirty="0" smtClean="0">
                <a:latin typeface="Arial" panose="020B0604020202020204" pitchFamily="34" charset="0"/>
                <a:cs typeface="Arial" panose="020B0604020202020204" pitchFamily="34" charset="0"/>
              </a:rPr>
              <a:t>trzyliterowy </a:t>
            </a:r>
            <a:r>
              <a:rPr lang="pl-PL" altLang="pl-PL" dirty="0">
                <a:latin typeface="Arial" panose="020B0604020202020204" pitchFamily="34" charset="0"/>
                <a:cs typeface="Arial" panose="020B0604020202020204" pitchFamily="34" charset="0"/>
              </a:rPr>
              <a:t>klucz dzienny złożony z trzech </a:t>
            </a:r>
            <a:r>
              <a:rPr lang="pl-PL" altLang="pl-PL" dirty="0" smtClean="0">
                <a:latin typeface="Arial" panose="020B0604020202020204" pitchFamily="34" charset="0"/>
                <a:cs typeface="Arial" panose="020B0604020202020204" pitchFamily="34" charset="0"/>
              </a:rPr>
              <a:t>liter, </a:t>
            </a:r>
            <a:r>
              <a:rPr lang="pl-PL" altLang="pl-PL" dirty="0">
                <a:latin typeface="Arial" panose="020B0604020202020204" pitchFamily="34" charset="0"/>
                <a:cs typeface="Arial" panose="020B0604020202020204" pitchFamily="34" charset="0"/>
              </a:rPr>
              <a:t>np. </a:t>
            </a:r>
            <a:r>
              <a:rPr lang="pl-PL" altLang="pl-PL" dirty="0">
                <a:solidFill>
                  <a:srgbClr val="FF0000"/>
                </a:solidFill>
                <a:latin typeface="Arial" panose="020B0604020202020204" pitchFamily="34" charset="0"/>
                <a:cs typeface="Arial" panose="020B0604020202020204" pitchFamily="34" charset="0"/>
              </a:rPr>
              <a:t>TAR</a:t>
            </a:r>
            <a:r>
              <a:rPr lang="pl-PL" altLang="pl-PL" dirty="0">
                <a:latin typeface="Arial" panose="020B0604020202020204" pitchFamily="34" charset="0"/>
                <a:cs typeface="Arial" panose="020B0604020202020204" pitchFamily="34" charset="0"/>
              </a:rPr>
              <a:t>. </a:t>
            </a:r>
            <a:r>
              <a:rPr lang="pl-PL" altLang="pl-PL" dirty="0" err="1" smtClean="0">
                <a:latin typeface="Arial" panose="020B0604020202020204" pitchFamily="34" charset="0"/>
                <a:cs typeface="Arial" panose="020B0604020202020204" pitchFamily="34" charset="0"/>
              </a:rPr>
              <a:t>ABy</a:t>
            </a:r>
            <a:r>
              <a:rPr lang="pl-PL" altLang="pl-PL" dirty="0" smtClean="0">
                <a:latin typeface="Arial" panose="020B0604020202020204" pitchFamily="34" charset="0"/>
                <a:cs typeface="Arial" panose="020B0604020202020204" pitchFamily="34" charset="0"/>
              </a:rPr>
              <a:t> </a:t>
            </a:r>
            <a:r>
              <a:rPr lang="pl-PL" altLang="pl-PL" dirty="0">
                <a:latin typeface="Arial" panose="020B0604020202020204" pitchFamily="34" charset="0"/>
                <a:cs typeface="Arial" panose="020B0604020202020204" pitchFamily="34" charset="0"/>
              </a:rPr>
              <a:t>uniknąć </a:t>
            </a:r>
            <a:r>
              <a:rPr lang="pl-PL" altLang="pl-PL" dirty="0" smtClean="0">
                <a:latin typeface="Arial" panose="020B0604020202020204" pitchFamily="34" charset="0"/>
                <a:cs typeface="Arial" panose="020B0604020202020204" pitchFamily="34" charset="0"/>
              </a:rPr>
              <a:t>błędu, </a:t>
            </a:r>
            <a:r>
              <a:rPr lang="pl-PL" altLang="pl-PL" dirty="0">
                <a:latin typeface="Arial" panose="020B0604020202020204" pitchFamily="34" charset="0"/>
                <a:cs typeface="Arial" panose="020B0604020202020204" pitchFamily="34" charset="0"/>
              </a:rPr>
              <a:t>wysyłano ten klucz, </a:t>
            </a:r>
            <a:r>
              <a:rPr lang="pl-PL" altLang="pl-PL" dirty="0" smtClean="0">
                <a:latin typeface="Arial" panose="020B0604020202020204" pitchFamily="34" charset="0"/>
                <a:cs typeface="Arial" panose="020B0604020202020204" pitchFamily="34" charset="0"/>
              </a:rPr>
              <a:t>oczywiście </a:t>
            </a:r>
            <a:r>
              <a:rPr lang="pl-PL" altLang="pl-PL" dirty="0">
                <a:latin typeface="Arial" panose="020B0604020202020204" pitchFamily="34" charset="0"/>
                <a:cs typeface="Arial" panose="020B0604020202020204" pitchFamily="34" charset="0"/>
              </a:rPr>
              <a:t>po </a:t>
            </a:r>
            <a:r>
              <a:rPr lang="pl-PL" altLang="pl-PL" dirty="0" smtClean="0">
                <a:latin typeface="Arial" panose="020B0604020202020204" pitchFamily="34" charset="0"/>
                <a:cs typeface="Arial" panose="020B0604020202020204" pitchFamily="34" charset="0"/>
              </a:rPr>
              <a:t>zakodowaniu, </a:t>
            </a:r>
            <a:r>
              <a:rPr lang="pl-PL" altLang="pl-PL" dirty="0">
                <a:latin typeface="Arial" panose="020B0604020202020204" pitchFamily="34" charset="0"/>
                <a:cs typeface="Arial" panose="020B0604020202020204" pitchFamily="34" charset="0"/>
              </a:rPr>
              <a:t>w </a:t>
            </a:r>
            <a:r>
              <a:rPr lang="pl-PL" altLang="pl-PL" dirty="0" smtClean="0">
                <a:latin typeface="Arial" panose="020B0604020202020204" pitchFamily="34" charset="0"/>
                <a:cs typeface="Arial" panose="020B0604020202020204" pitchFamily="34" charset="0"/>
              </a:rPr>
              <a:t> podwojonej formie sześcioliterowej </a:t>
            </a:r>
            <a:r>
              <a:rPr lang="pl-PL" altLang="pl-PL" dirty="0" smtClean="0">
                <a:solidFill>
                  <a:srgbClr val="FF0000"/>
                </a:solidFill>
                <a:latin typeface="Arial" panose="020B0604020202020204" pitchFamily="34" charset="0"/>
                <a:cs typeface="Arial" panose="020B0604020202020204" pitchFamily="34" charset="0"/>
              </a:rPr>
              <a:t>TARTAR. </a:t>
            </a:r>
            <a:r>
              <a:rPr lang="pl-PL" altLang="pl-PL" dirty="0">
                <a:latin typeface="Arial" panose="020B0604020202020204" pitchFamily="34" charset="0"/>
                <a:cs typeface="Arial" panose="020B0604020202020204" pitchFamily="34" charset="0"/>
              </a:rPr>
              <a:t>Nasz wywiad, który </a:t>
            </a:r>
            <a:r>
              <a:rPr lang="pl-PL" altLang="pl-PL" dirty="0" smtClean="0">
                <a:latin typeface="Arial" panose="020B0604020202020204" pitchFamily="34" charset="0"/>
                <a:cs typeface="Arial" panose="020B0604020202020204" pitchFamily="34" charset="0"/>
              </a:rPr>
              <a:t>przechwycił </a:t>
            </a:r>
            <a:r>
              <a:rPr lang="pl-PL" altLang="pl-PL" dirty="0">
                <a:latin typeface="Arial" panose="020B0604020202020204" pitchFamily="34" charset="0"/>
                <a:cs typeface="Arial" panose="020B0604020202020204" pitchFamily="34" charset="0"/>
              </a:rPr>
              <a:t>ten zaszyfrowany </a:t>
            </a:r>
            <a:r>
              <a:rPr lang="pl-PL" altLang="pl-PL" dirty="0" smtClean="0">
                <a:latin typeface="Arial" panose="020B0604020202020204" pitchFamily="34" charset="0"/>
                <a:cs typeface="Arial" panose="020B0604020202020204" pitchFamily="34" charset="0"/>
              </a:rPr>
              <a:t>kod, </a:t>
            </a:r>
            <a:r>
              <a:rPr lang="pl-PL" altLang="pl-PL" dirty="0">
                <a:latin typeface="Arial" panose="020B0604020202020204" pitchFamily="34" charset="0"/>
                <a:cs typeface="Arial" panose="020B0604020202020204" pitchFamily="34" charset="0"/>
              </a:rPr>
              <a:t>dysponował ciągiem typu np. </a:t>
            </a:r>
            <a:r>
              <a:rPr lang="pl-PL" altLang="pl-PL" dirty="0">
                <a:solidFill>
                  <a:srgbClr val="FF0000"/>
                </a:solidFill>
                <a:latin typeface="Arial" panose="020B0604020202020204" pitchFamily="34" charset="0"/>
                <a:cs typeface="Arial" panose="020B0604020202020204" pitchFamily="34" charset="0"/>
              </a:rPr>
              <a:t>PTEURX</a:t>
            </a:r>
            <a:r>
              <a:rPr lang="pl-PL" altLang="pl-PL" dirty="0">
                <a:latin typeface="Arial" panose="020B0604020202020204" pitchFamily="34" charset="0"/>
                <a:cs typeface="Arial" panose="020B0604020202020204" pitchFamily="34" charset="0"/>
              </a:rPr>
              <a:t>. </a:t>
            </a:r>
          </a:p>
          <a:p>
            <a:endParaRPr lang="pl-PL"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273056779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             Punkty zwrotne (4)</a:t>
            </a:r>
            <a:endParaRPr lang="pl-PL"/>
          </a:p>
        </p:txBody>
      </p:sp>
      <p:sp>
        <p:nvSpPr>
          <p:cNvPr id="3" name="Symbol zastępczy zawartości 2"/>
          <p:cNvSpPr>
            <a:spLocks noGrp="1"/>
          </p:cNvSpPr>
          <p:nvPr>
            <p:ph sz="quarter" idx="13"/>
          </p:nvPr>
        </p:nvSpPr>
        <p:spPr>
          <a:xfrm>
            <a:off x="685800" y="1556951"/>
            <a:ext cx="10394707" cy="3817635"/>
          </a:xfrm>
        </p:spPr>
        <p:txBody>
          <a:bodyPr>
            <a:normAutofit fontScale="92500"/>
          </a:bodyPr>
          <a:lstStyle/>
          <a:p>
            <a:r>
              <a:rPr lang="pl-PL" altLang="pl-PL" sz="2800">
                <a:latin typeface="Arial" panose="020B0604020202020204" pitchFamily="34" charset="0"/>
                <a:cs typeface="Arial" panose="020B0604020202020204" pitchFamily="34" charset="0"/>
              </a:rPr>
              <a:t>Rejewski zauważył i potrafił wykorzystać fakt, że litery pierwsza i czwarta  wersji </a:t>
            </a:r>
            <a:r>
              <a:rPr lang="pl-PL" altLang="pl-PL" sz="2800" smtClean="0">
                <a:latin typeface="Arial" panose="020B0604020202020204" pitchFamily="34" charset="0"/>
                <a:cs typeface="Arial" panose="020B0604020202020204" pitchFamily="34" charset="0"/>
              </a:rPr>
              <a:t>zakodowanej</a:t>
            </a:r>
            <a:r>
              <a:rPr lang="pl-PL" altLang="pl-PL" sz="2800">
                <a:latin typeface="Arial" panose="020B0604020202020204" pitchFamily="34" charset="0"/>
                <a:cs typeface="Arial" panose="020B0604020202020204" pitchFamily="34" charset="0"/>
              </a:rPr>
              <a:t>, </a:t>
            </a:r>
            <a:r>
              <a:rPr lang="pl-PL" altLang="pl-PL" sz="2800" smtClean="0">
                <a:latin typeface="Arial" panose="020B0604020202020204" pitchFamily="34" charset="0"/>
                <a:cs typeface="Arial" panose="020B0604020202020204" pitchFamily="34" charset="0"/>
              </a:rPr>
              <a:t>po-dobnie </a:t>
            </a:r>
            <a:r>
              <a:rPr lang="pl-PL" altLang="pl-PL" sz="2800">
                <a:latin typeface="Arial" panose="020B0604020202020204" pitchFamily="34" charset="0"/>
                <a:cs typeface="Arial" panose="020B0604020202020204" pitchFamily="34" charset="0"/>
              </a:rPr>
              <a:t>jak druga i piąta oraz trzecia i szósta są kodami tej samej litery. Pozwalało to przy </a:t>
            </a:r>
            <a:r>
              <a:rPr lang="pl-PL" altLang="pl-PL" sz="2800" smtClean="0">
                <a:latin typeface="Arial" panose="020B0604020202020204" pitchFamily="34" charset="0"/>
                <a:cs typeface="Arial" panose="020B0604020202020204" pitchFamily="34" charset="0"/>
              </a:rPr>
              <a:t>odpo-wiednio wielkiej liczbie </a:t>
            </a:r>
            <a:r>
              <a:rPr lang="pl-PL" altLang="pl-PL" sz="2800">
                <a:latin typeface="Arial" panose="020B0604020202020204" pitchFamily="34" charset="0"/>
                <a:cs typeface="Arial" panose="020B0604020202020204" pitchFamily="34" charset="0"/>
              </a:rPr>
              <a:t>depesz ułożyć „duży” układ równań, którego rozwiązanie dawało  </a:t>
            </a:r>
            <a:r>
              <a:rPr lang="pl-PL" altLang="pl-PL" sz="2800" smtClean="0">
                <a:latin typeface="Arial" panose="020B0604020202020204" pitchFamily="34" charset="0"/>
                <a:cs typeface="Arial" panose="020B0604020202020204" pitchFamily="34" charset="0"/>
              </a:rPr>
              <a:t>obowiązu-jące </a:t>
            </a:r>
            <a:r>
              <a:rPr lang="pl-PL" altLang="pl-PL" sz="2800">
                <a:latin typeface="Arial" panose="020B0604020202020204" pitchFamily="34" charset="0"/>
                <a:cs typeface="Arial" panose="020B0604020202020204" pitchFamily="34" charset="0"/>
              </a:rPr>
              <a:t>w danym dniu ustawienie wirników. </a:t>
            </a:r>
          </a:p>
          <a:p>
            <a:endParaRPr lang="pl-PL"/>
          </a:p>
        </p:txBody>
      </p:sp>
    </p:spTree>
    <p:extLst>
      <p:ext uri="{BB962C8B-B14F-4D97-AF65-F5344CB8AC3E}">
        <p14:creationId xmlns:p14="http://schemas.microsoft.com/office/powerpoint/2010/main" xmlns="" val="63001263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Gdzie i jaka w tym matematyka?</a:t>
            </a:r>
            <a:endParaRPr lang="pl-PL"/>
          </a:p>
        </p:txBody>
      </p:sp>
      <p:sp>
        <p:nvSpPr>
          <p:cNvPr id="3" name="Symbol zastępczy zawartości 2"/>
          <p:cNvSpPr>
            <a:spLocks noGrp="1"/>
          </p:cNvSpPr>
          <p:nvPr>
            <p:ph sz="quarter" idx="13"/>
          </p:nvPr>
        </p:nvSpPr>
        <p:spPr>
          <a:xfrm>
            <a:off x="685800" y="1532238"/>
            <a:ext cx="10394707" cy="4003589"/>
          </a:xfrm>
        </p:spPr>
        <p:txBody>
          <a:bodyPr>
            <a:noAutofit/>
          </a:bodyPr>
          <a:lstStyle/>
          <a:p>
            <a:r>
              <a:rPr lang="pl-PL" sz="2400">
                <a:latin typeface="Arial" panose="020B0604020202020204" pitchFamily="34" charset="0"/>
                <a:cs typeface="Arial" panose="020B0604020202020204" pitchFamily="34" charset="0"/>
              </a:rPr>
              <a:t>PRZESTAWIENIE  LITER W ALFABECIE  MOŻNA TRAKTOWAĆ JAKO PRZESTAWIENIE LICZB W CIĄGU  </a:t>
            </a:r>
            <a:r>
              <a:rPr lang="pl-PL" sz="2400">
                <a:solidFill>
                  <a:srgbClr val="FF0000"/>
                </a:solidFill>
                <a:latin typeface="Arial" panose="020B0604020202020204" pitchFamily="34" charset="0"/>
                <a:cs typeface="Arial" panose="020B0604020202020204" pitchFamily="34" charset="0"/>
              </a:rPr>
              <a:t>A= {1,2,3,…,26}. </a:t>
            </a:r>
            <a:r>
              <a:rPr lang="pl-PL" sz="2400">
                <a:latin typeface="Arial" panose="020B0604020202020204" pitchFamily="34" charset="0"/>
                <a:cs typeface="Arial" panose="020B0604020202020204" pitchFamily="34" charset="0"/>
              </a:rPr>
              <a:t>TAKIE </a:t>
            </a:r>
            <a:r>
              <a:rPr lang="pl-PL" sz="2400" smtClean="0">
                <a:latin typeface="Arial" panose="020B0604020202020204" pitchFamily="34" charset="0"/>
                <a:cs typeface="Arial" panose="020B0604020202020204" pitchFamily="34" charset="0"/>
              </a:rPr>
              <a:t>PRZESTA-WIENIA </a:t>
            </a:r>
            <a:r>
              <a:rPr lang="pl-PL" sz="2400">
                <a:latin typeface="Arial" panose="020B0604020202020204" pitchFamily="34" charset="0"/>
                <a:cs typeface="Arial" panose="020B0604020202020204" pitchFamily="34" charset="0"/>
              </a:rPr>
              <a:t>SĄ FUNKCJAMI WZAJEMNIE  </a:t>
            </a:r>
            <a:r>
              <a:rPr lang="pl-PL" sz="2400" smtClean="0">
                <a:latin typeface="Arial" panose="020B0604020202020204" pitchFamily="34" charset="0"/>
                <a:cs typeface="Arial" panose="020B0604020202020204" pitchFamily="34" charset="0"/>
              </a:rPr>
              <a:t>jednoznacznymi ZBIORU  </a:t>
            </a:r>
            <a:r>
              <a:rPr lang="pl-PL" sz="2400">
                <a:solidFill>
                  <a:srgbClr val="FF0000"/>
                </a:solidFill>
                <a:latin typeface="Arial" panose="020B0604020202020204" pitchFamily="34" charset="0"/>
                <a:cs typeface="Arial" panose="020B0604020202020204" pitchFamily="34" charset="0"/>
              </a:rPr>
              <a:t>A</a:t>
            </a:r>
            <a:r>
              <a:rPr lang="pl-PL" sz="2400">
                <a:latin typeface="Arial" panose="020B0604020202020204" pitchFamily="34" charset="0"/>
                <a:cs typeface="Arial" panose="020B0604020202020204" pitchFamily="34" charset="0"/>
              </a:rPr>
              <a:t> W </a:t>
            </a:r>
            <a:r>
              <a:rPr lang="pl-PL" sz="2400" smtClean="0">
                <a:latin typeface="Arial" panose="020B0604020202020204" pitchFamily="34" charset="0"/>
                <a:cs typeface="Arial" panose="020B0604020202020204" pitchFamily="34" charset="0"/>
              </a:rPr>
              <a:t>SIEBIE (permutacjami) </a:t>
            </a:r>
            <a:r>
              <a:rPr lang="pl-PL" sz="2400">
                <a:latin typeface="Arial" panose="020B0604020202020204" pitchFamily="34" charset="0"/>
                <a:cs typeface="Arial" panose="020B0604020202020204" pitchFamily="34" charset="0"/>
              </a:rPr>
              <a:t>I TWORZĄ </a:t>
            </a:r>
            <a:r>
              <a:rPr lang="pl-PL" sz="2400">
                <a:solidFill>
                  <a:srgbClr val="FF0000"/>
                </a:solidFill>
                <a:latin typeface="Arial" panose="020B0604020202020204" pitchFamily="34" charset="0"/>
                <a:cs typeface="Arial" panose="020B0604020202020204" pitchFamily="34" charset="0"/>
              </a:rPr>
              <a:t>GRUPĘ</a:t>
            </a:r>
            <a:r>
              <a:rPr lang="pl-PL" sz="2400">
                <a:latin typeface="Arial" panose="020B0604020202020204" pitchFamily="34" charset="0"/>
                <a:cs typeface="Arial" panose="020B0604020202020204" pitchFamily="34" charset="0"/>
              </a:rPr>
              <a:t> ZE WZGLĘDU NA </a:t>
            </a:r>
            <a:r>
              <a:rPr lang="pl-PL" sz="2400">
                <a:solidFill>
                  <a:srgbClr val="FF0000"/>
                </a:solidFill>
                <a:latin typeface="Arial" panose="020B0604020202020204" pitchFamily="34" charset="0"/>
                <a:cs typeface="Arial" panose="020B0604020202020204" pitchFamily="34" charset="0"/>
              </a:rPr>
              <a:t>SKŁADANIE</a:t>
            </a:r>
            <a:r>
              <a:rPr lang="pl-PL" sz="2400">
                <a:latin typeface="Arial" panose="020B0604020202020204" pitchFamily="34" charset="0"/>
                <a:cs typeface="Arial" panose="020B0604020202020204" pitchFamily="34" charset="0"/>
              </a:rPr>
              <a:t>. JEST W TEJ GRUPIE PERMUTACJA </a:t>
            </a:r>
            <a:r>
              <a:rPr lang="pl-PL" sz="2400" smtClean="0">
                <a:latin typeface="Arial" panose="020B0604020202020204" pitchFamily="34" charset="0"/>
                <a:cs typeface="Arial" panose="020B0604020202020204" pitchFamily="34" charset="0"/>
              </a:rPr>
              <a:t>IDENTYCZNOŚCIO-WA </a:t>
            </a:r>
            <a:r>
              <a:rPr lang="pl-PL" sz="2400">
                <a:latin typeface="Arial" panose="020B0604020202020204" pitchFamily="34" charset="0"/>
                <a:cs typeface="Arial" panose="020B0604020202020204" pitchFamily="34" charset="0"/>
              </a:rPr>
              <a:t>I KAŻDA PERMUTACJA MA PERMUTACJĘ ODWROTNĄ. </a:t>
            </a:r>
            <a:r>
              <a:rPr lang="pl-PL" sz="2400" smtClean="0">
                <a:latin typeface="Arial" panose="020B0604020202020204" pitchFamily="34" charset="0"/>
                <a:cs typeface="Arial" panose="020B0604020202020204" pitchFamily="34" charset="0"/>
              </a:rPr>
              <a:t>POZWA-LA </a:t>
            </a:r>
            <a:r>
              <a:rPr lang="pl-PL" sz="2400">
                <a:latin typeface="Arial" panose="020B0604020202020204" pitchFamily="34" charset="0"/>
                <a:cs typeface="Arial" panose="020B0604020202020204" pitchFamily="34" charset="0"/>
              </a:rPr>
              <a:t>TO NA ROZWIĄZYWANIE RÓWNAŃ </a:t>
            </a:r>
            <a:r>
              <a:rPr lang="pl-PL" sz="2400" smtClean="0">
                <a:latin typeface="Arial" panose="020B0604020202020204" pitchFamily="34" charset="0"/>
                <a:cs typeface="Arial" panose="020B0604020202020204" pitchFamily="34" charset="0"/>
              </a:rPr>
              <a:t>(i układów równań) POSTACI</a:t>
            </a:r>
            <a:r>
              <a:rPr lang="pl-PL" sz="2400">
                <a:latin typeface="Arial" panose="020B0604020202020204" pitchFamily="34" charset="0"/>
                <a:cs typeface="Arial" panose="020B0604020202020204" pitchFamily="34" charset="0"/>
              </a:rPr>
              <a:t>: (p,q,x </a:t>
            </a:r>
            <a:r>
              <a:rPr lang="pl-PL" sz="2400" smtClean="0">
                <a:latin typeface="Arial" panose="020B0604020202020204" pitchFamily="34" charset="0"/>
                <a:cs typeface="Arial" panose="020B0604020202020204" pitchFamily="34" charset="0"/>
              </a:rPr>
              <a:t>permutacje):</a:t>
            </a:r>
            <a:endParaRPr lang="pl-PL" sz="2400">
              <a:latin typeface="Arial" panose="020B0604020202020204" pitchFamily="34" charset="0"/>
              <a:cs typeface="Arial" panose="020B0604020202020204" pitchFamily="34" charset="0"/>
            </a:endParaRPr>
          </a:p>
          <a:p>
            <a:pPr marL="0" indent="0">
              <a:buNone/>
            </a:pPr>
            <a:r>
              <a:rPr lang="pl-PL" sz="2400">
                <a:latin typeface="Arial" panose="020B0604020202020204" pitchFamily="34" charset="0"/>
                <a:cs typeface="Arial" panose="020B0604020202020204" pitchFamily="34" charset="0"/>
              </a:rPr>
              <a:t>   </a:t>
            </a:r>
            <a:r>
              <a:rPr lang="pl-PL" sz="2400" smtClean="0">
                <a:latin typeface="Arial" panose="020B0604020202020204" pitchFamily="34" charset="0"/>
                <a:cs typeface="Arial" panose="020B0604020202020204" pitchFamily="34" charset="0"/>
              </a:rPr>
              <a:t> </a:t>
            </a:r>
            <a:r>
              <a:rPr lang="pl-PL" sz="2400" smtClean="0">
                <a:solidFill>
                  <a:srgbClr val="FF0000"/>
                </a:solidFill>
                <a:latin typeface="Arial" panose="020B0604020202020204" pitchFamily="34" charset="0"/>
                <a:cs typeface="Arial" panose="020B0604020202020204" pitchFamily="34" charset="0"/>
              </a:rPr>
              <a:t>px=q    </a:t>
            </a:r>
            <a:r>
              <a:rPr lang="pl-PL" sz="2400">
                <a:solidFill>
                  <a:srgbClr val="FF0000"/>
                </a:solidFill>
                <a:latin typeface="Arial" panose="020B0604020202020204" pitchFamily="34" charset="0"/>
                <a:cs typeface="Arial" panose="020B0604020202020204" pitchFamily="34" charset="0"/>
              </a:rPr>
              <a:t>iff  x=qp^{-1}</a:t>
            </a:r>
            <a:endParaRPr lang="pl-PL" sz="24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238650428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r>
              <a:rPr lang="pl-PL" altLang="pl-PL" sz="4400"/>
              <a:t>WSPÓŁPRACA   Z  WYWIADEM  FRANCUSKIM </a:t>
            </a:r>
            <a:endParaRPr lang="pl-PL" sz="4400"/>
          </a:p>
        </p:txBody>
      </p:sp>
      <p:sp>
        <p:nvSpPr>
          <p:cNvPr id="3" name="Symbol zastępczy zawartości 2"/>
          <p:cNvSpPr>
            <a:spLocks noGrp="1"/>
          </p:cNvSpPr>
          <p:nvPr>
            <p:ph sz="quarter" idx="13"/>
          </p:nvPr>
        </p:nvSpPr>
        <p:spPr>
          <a:xfrm>
            <a:off x="685800" y="1606378"/>
            <a:ext cx="10394707" cy="3904736"/>
          </a:xfrm>
        </p:spPr>
        <p:txBody>
          <a:bodyPr>
            <a:normAutofit/>
          </a:bodyPr>
          <a:lstStyle/>
          <a:p>
            <a:r>
              <a:rPr lang="pl-PL" altLang="pl-PL" sz="2400">
                <a:latin typeface="Arial" panose="020B0604020202020204" pitchFamily="34" charset="0"/>
                <a:cs typeface="Arial" panose="020B0604020202020204" pitchFamily="34" charset="0"/>
              </a:rPr>
              <a:t>Z ENIGMĄ ZMAGALI SIĘ TEŻ FRANCUZI I </a:t>
            </a:r>
            <a:r>
              <a:rPr lang="pl-PL" altLang="pl-PL" sz="2400" smtClean="0">
                <a:latin typeface="Arial" panose="020B0604020202020204" pitchFamily="34" charset="0"/>
                <a:cs typeface="Arial" panose="020B0604020202020204" pitchFamily="34" charset="0"/>
              </a:rPr>
              <a:t>BRYTYJCZYCY</a:t>
            </a:r>
            <a:r>
              <a:rPr lang="pl-PL" altLang="pl-PL" sz="2400">
                <a:latin typeface="Arial" panose="020B0604020202020204" pitchFamily="34" charset="0"/>
                <a:cs typeface="Arial" panose="020B0604020202020204" pitchFamily="34" charset="0"/>
              </a:rPr>
              <a:t>.  ZE STRONY FRANCUSKIEJ JEDNĄ Z KOMÓREK WYWIADOWCZYCH KIEROWAŁ MAJOR (W TAMTYM CZASIE, PÓŹNIEJ PUŁKOWNIK) </a:t>
            </a:r>
            <a:r>
              <a:rPr lang="pl-PL" altLang="pl-PL" sz="2400">
                <a:solidFill>
                  <a:srgbClr val="FF0000"/>
                </a:solidFill>
                <a:latin typeface="Arial" panose="020B0604020202020204" pitchFamily="34" charset="0"/>
                <a:cs typeface="Arial" panose="020B0604020202020204" pitchFamily="34" charset="0"/>
              </a:rPr>
              <a:t>GUSTAW BERTRAND</a:t>
            </a:r>
            <a:r>
              <a:rPr lang="pl-PL" altLang="pl-PL" sz="2400">
                <a:latin typeface="Arial" panose="020B0604020202020204" pitchFamily="34" charset="0"/>
                <a:cs typeface="Arial" panose="020B0604020202020204" pitchFamily="34" charset="0"/>
              </a:rPr>
              <a:t>.  UDAŁO MU SIĘ ZA SPORĄ SUMĘ KUPIĆ CAŁY PAKIET DOKUMENTÓW/INSTRUKCJI DOTYCZĄCYCH </a:t>
            </a:r>
            <a:r>
              <a:rPr lang="pl-PL" altLang="pl-PL" sz="2400" smtClean="0">
                <a:latin typeface="Arial" panose="020B0604020202020204" pitchFamily="34" charset="0"/>
                <a:cs typeface="Arial" panose="020B0604020202020204" pitchFamily="34" charset="0"/>
              </a:rPr>
              <a:t>PROCEDUR </a:t>
            </a:r>
            <a:r>
              <a:rPr lang="pl-PL" altLang="pl-PL" sz="2400">
                <a:latin typeface="Arial" panose="020B0604020202020204" pitchFamily="34" charset="0"/>
                <a:cs typeface="Arial" panose="020B0604020202020204" pitchFamily="34" charset="0"/>
              </a:rPr>
              <a:t>ZWIĄZANYCH Z ENIGMĄ.  W 1931 ROKU </a:t>
            </a:r>
            <a:r>
              <a:rPr lang="pl-PL" altLang="pl-PL" sz="2400" smtClean="0">
                <a:latin typeface="Arial" panose="020B0604020202020204" pitchFamily="34" charset="0"/>
                <a:cs typeface="Arial" panose="020B0604020202020204" pitchFamily="34" charset="0"/>
              </a:rPr>
              <a:t>BERTRAND </a:t>
            </a:r>
            <a:r>
              <a:rPr lang="pl-PL" altLang="pl-PL" sz="2400">
                <a:latin typeface="Arial" panose="020B0604020202020204" pitchFamily="34" charset="0"/>
                <a:cs typeface="Arial" panose="020B0604020202020204" pitchFamily="34" charset="0"/>
              </a:rPr>
              <a:t>POROZUMIAŁ SIĘ Z LANGEREM I NIEKTÓRE Z TYCH DOKUMENTÓW TRAFIŁY DO </a:t>
            </a:r>
            <a:r>
              <a:rPr lang="pl-PL" altLang="pl-PL" sz="2400" smtClean="0">
                <a:latin typeface="Arial" panose="020B0604020202020204" pitchFamily="34" charset="0"/>
                <a:cs typeface="Arial" panose="020B0604020202020204" pitchFamily="34" charset="0"/>
              </a:rPr>
              <a:t>REJEWSKIEGO. </a:t>
            </a:r>
            <a:r>
              <a:rPr lang="pl-PL" altLang="pl-PL" sz="2400">
                <a:latin typeface="Arial" panose="020B0604020202020204" pitchFamily="34" charset="0"/>
                <a:cs typeface="Arial" panose="020B0604020202020204" pitchFamily="34" charset="0"/>
              </a:rPr>
              <a:t>OKAZAŁY SIĘ BARDZO </a:t>
            </a:r>
            <a:r>
              <a:rPr lang="pl-PL" altLang="pl-PL" sz="2400" smtClean="0">
                <a:latin typeface="Arial" panose="020B0604020202020204" pitchFamily="34" charset="0"/>
                <a:cs typeface="Arial" panose="020B0604020202020204" pitchFamily="34" charset="0"/>
              </a:rPr>
              <a:t>POMOCNE!</a:t>
            </a:r>
            <a:endParaRPr lang="pl-PL" altLang="pl-PL" sz="2400">
              <a:latin typeface="Arial" panose="020B0604020202020204" pitchFamily="34" charset="0"/>
              <a:cs typeface="Arial" panose="020B0604020202020204" pitchFamily="34" charset="0"/>
            </a:endParaRPr>
          </a:p>
          <a:p>
            <a:endParaRPr lang="pl-PL"/>
          </a:p>
        </p:txBody>
      </p:sp>
    </p:spTree>
    <p:extLst>
      <p:ext uri="{BB962C8B-B14F-4D97-AF65-F5344CB8AC3E}">
        <p14:creationId xmlns:p14="http://schemas.microsoft.com/office/powerpoint/2010/main" xmlns="" val="330538374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685800" y="437939"/>
            <a:ext cx="10396882" cy="987207"/>
          </a:xfrm>
        </p:spPr>
        <p:txBody>
          <a:bodyPr>
            <a:normAutofit/>
          </a:bodyPr>
          <a:lstStyle/>
          <a:p>
            <a:r>
              <a:rPr lang="pl-PL" altLang="pl-PL" sz="4400"/>
              <a:t>WSPÓŁPRACA   Z  WYWIADEM  FRANCUSKIM </a:t>
            </a:r>
            <a:endParaRPr lang="pl-PL" sz="4400"/>
          </a:p>
        </p:txBody>
      </p:sp>
      <p:sp>
        <p:nvSpPr>
          <p:cNvPr id="3" name="Symbol zastępczy zawartości 2"/>
          <p:cNvSpPr>
            <a:spLocks noGrp="1"/>
          </p:cNvSpPr>
          <p:nvPr>
            <p:ph sz="quarter" idx="13"/>
          </p:nvPr>
        </p:nvSpPr>
        <p:spPr>
          <a:xfrm>
            <a:off x="685800" y="1301580"/>
            <a:ext cx="10394707" cy="3784682"/>
          </a:xfrm>
        </p:spPr>
        <p:txBody>
          <a:bodyPr/>
          <a:lstStyle/>
          <a:p>
            <a:pPr marL="0" indent="0">
              <a:buNone/>
            </a:pPr>
            <a:r>
              <a:rPr lang="pl-PL" dirty="0" smtClean="0">
                <a:latin typeface="Arial" panose="020B0604020202020204" pitchFamily="34" charset="0"/>
                <a:cs typeface="Arial" panose="020B0604020202020204" pitchFamily="34" charset="0"/>
              </a:rPr>
              <a:t>Owe instrukcje obsługi enigmy, Opisy procedur etc. Zakupiono  (za spore pieniądze) od </a:t>
            </a:r>
            <a:r>
              <a:rPr lang="pl-PL" dirty="0" smtClean="0">
                <a:solidFill>
                  <a:schemeClr val="accent1"/>
                </a:solidFill>
                <a:latin typeface="Arial" panose="020B0604020202020204" pitchFamily="34" charset="0"/>
                <a:cs typeface="Arial" panose="020B0604020202020204" pitchFamily="34" charset="0"/>
              </a:rPr>
              <a:t>niemieckiego szpiega H.T. </a:t>
            </a:r>
            <a:r>
              <a:rPr lang="pl-PL" dirty="0" err="1" smtClean="0">
                <a:solidFill>
                  <a:schemeClr val="accent1"/>
                </a:solidFill>
                <a:latin typeface="Arial" panose="020B0604020202020204" pitchFamily="34" charset="0"/>
                <a:cs typeface="Arial" panose="020B0604020202020204" pitchFamily="34" charset="0"/>
              </a:rPr>
              <a:t>ScHmidta</a:t>
            </a:r>
            <a:r>
              <a:rPr lang="pl-PL" dirty="0" smtClean="0">
                <a:latin typeface="Arial" panose="020B0604020202020204" pitchFamily="34" charset="0"/>
                <a:cs typeface="Arial" panose="020B0604020202020204" pitchFamily="34" charset="0"/>
              </a:rPr>
              <a:t>. Jego brat był wysokim oficerem niemieckim mającym prawo do dysponowania enigmą we własnym mieszkaniu. Gdy oficer wyjeżdżał z </a:t>
            </a:r>
            <a:r>
              <a:rPr lang="pl-PL" dirty="0" err="1" smtClean="0">
                <a:latin typeface="Arial" panose="020B0604020202020204" pitchFamily="34" charset="0"/>
                <a:cs typeface="Arial" panose="020B0604020202020204" pitchFamily="34" charset="0"/>
              </a:rPr>
              <a:t>bawarii</a:t>
            </a:r>
            <a:r>
              <a:rPr lang="pl-PL" dirty="0" smtClean="0">
                <a:latin typeface="Arial" panose="020B0604020202020204" pitchFamily="34" charset="0"/>
                <a:cs typeface="Arial" panose="020B0604020202020204" pitchFamily="34" charset="0"/>
              </a:rPr>
              <a:t>  na sobotę i niedzielę do narzeczonej gdzieś na północy </a:t>
            </a:r>
            <a:r>
              <a:rPr lang="pl-PL" dirty="0" smtClean="0">
                <a:latin typeface="Arial" panose="020B0604020202020204" pitchFamily="34" charset="0"/>
                <a:cs typeface="Arial" panose="020B0604020202020204" pitchFamily="34" charset="0"/>
              </a:rPr>
              <a:t>Niemiec, </a:t>
            </a:r>
            <a:r>
              <a:rPr lang="pl-PL" dirty="0" smtClean="0">
                <a:latin typeface="Arial" panose="020B0604020202020204" pitchFamily="34" charset="0"/>
                <a:cs typeface="Arial" panose="020B0604020202020204" pitchFamily="34" charset="0"/>
              </a:rPr>
              <a:t>jego brat szpieg zabierał  (aktualne)  instrukcje i udawał się do hotelu w Bernie, gdzie udostępniał je francuzom dla sfotografowania.  Inkasował  zapłatę i wracał do Monachium przed powrotem brata.</a:t>
            </a:r>
            <a:endParaRPr lang="pl-PL"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32451224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ytuł 1"/>
          <p:cNvSpPr>
            <a:spLocks noGrp="1"/>
          </p:cNvSpPr>
          <p:nvPr>
            <p:ph type="title"/>
          </p:nvPr>
        </p:nvSpPr>
        <p:spPr/>
        <p:txBody>
          <a:bodyPr>
            <a:normAutofit/>
          </a:bodyPr>
          <a:lstStyle/>
          <a:p>
            <a:pPr eaLnBrk="1" hangingPunct="1"/>
            <a:r>
              <a:rPr lang="pl-PL" altLang="pl-PL" smtClean="0"/>
              <a:t>         COLONEL GUSTAVE  BERTRAND</a:t>
            </a:r>
          </a:p>
        </p:txBody>
      </p:sp>
      <p:pic>
        <p:nvPicPr>
          <p:cNvPr id="58371" name="Symbol zastępczy zawartości 3"/>
          <p:cNvPicPr>
            <a:picLocks noGrp="1" noChangeAspect="1"/>
          </p:cNvPicPr>
          <p:nvPr>
            <p:ph idx="4294967295"/>
          </p:nvPr>
        </p:nvPicPr>
        <p:blipFill>
          <a:blip r:embed="rId2">
            <a:extLst>
              <a:ext uri="{28A0092B-C50C-407E-A947-70E740481C1C}">
                <a14:useLocalDpi xmlns:a14="http://schemas.microsoft.com/office/drawing/2010/main" xmlns="" val="0"/>
              </a:ext>
            </a:extLst>
          </a:blip>
          <a:srcRect/>
          <a:stretch>
            <a:fillRect/>
          </a:stretch>
        </p:blipFill>
        <p:spPr>
          <a:xfrm>
            <a:off x="4308113" y="1536971"/>
            <a:ext cx="3737917" cy="5038928"/>
          </a:xfrm>
          <a:prstGeom prst="rect">
            <a:avLst/>
          </a:prstGeom>
        </p:spPr>
      </p:pic>
    </p:spTree>
    <p:extLst>
      <p:ext uri="{BB962C8B-B14F-4D97-AF65-F5344CB8AC3E}">
        <p14:creationId xmlns:p14="http://schemas.microsoft.com/office/powerpoint/2010/main" xmlns="" val="54294775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ltLang="pl-PL"/>
              <a:t>DATA  ZŁAMANIA SZYFRU  ENIGMY (1)</a:t>
            </a:r>
            <a:endParaRPr lang="pl-PL"/>
          </a:p>
        </p:txBody>
      </p:sp>
      <p:sp>
        <p:nvSpPr>
          <p:cNvPr id="3" name="Symbol zastępczy zawartości 2"/>
          <p:cNvSpPr>
            <a:spLocks noGrp="1"/>
          </p:cNvSpPr>
          <p:nvPr>
            <p:ph sz="quarter" idx="13"/>
          </p:nvPr>
        </p:nvSpPr>
        <p:spPr>
          <a:xfrm>
            <a:off x="685800" y="1589314"/>
            <a:ext cx="10394707" cy="3940629"/>
          </a:xfrm>
        </p:spPr>
        <p:txBody>
          <a:bodyPr>
            <a:noAutofit/>
          </a:bodyPr>
          <a:lstStyle/>
          <a:p>
            <a:pPr marL="0" indent="0">
              <a:buNone/>
            </a:pPr>
            <a:r>
              <a:rPr lang="pl-PL" altLang="pl-PL" sz="2800" dirty="0">
                <a:latin typeface="Arial" panose="020B0604020202020204" pitchFamily="34" charset="0"/>
                <a:cs typeface="Arial" panose="020B0604020202020204" pitchFamily="34" charset="0"/>
              </a:rPr>
              <a:t>W </a:t>
            </a:r>
            <a:r>
              <a:rPr lang="pl-PL" altLang="pl-PL" sz="2800" dirty="0" smtClean="0">
                <a:latin typeface="Arial" panose="020B0604020202020204" pitchFamily="34" charset="0"/>
                <a:cs typeface="Arial" panose="020B0604020202020204" pitchFamily="34" charset="0"/>
              </a:rPr>
              <a:t>Polsce </a:t>
            </a:r>
            <a:r>
              <a:rPr lang="pl-PL" altLang="pl-PL" sz="2800" dirty="0">
                <a:latin typeface="Arial" panose="020B0604020202020204" pitchFamily="34" charset="0"/>
                <a:cs typeface="Arial" panose="020B0604020202020204" pitchFamily="34" charset="0"/>
              </a:rPr>
              <a:t>za datę złamania szyfru Enigmy </a:t>
            </a:r>
            <a:r>
              <a:rPr lang="pl-PL" altLang="pl-PL" sz="2800" dirty="0" err="1" smtClean="0">
                <a:latin typeface="Arial" panose="020B0604020202020204" pitchFamily="34" charset="0"/>
                <a:cs typeface="Arial" panose="020B0604020202020204" pitchFamily="34" charset="0"/>
              </a:rPr>
              <a:t>przyj-muje</a:t>
            </a:r>
            <a:r>
              <a:rPr lang="pl-PL" altLang="pl-PL" sz="2800" dirty="0" smtClean="0">
                <a:latin typeface="Arial" panose="020B0604020202020204" pitchFamily="34" charset="0"/>
                <a:cs typeface="Arial" panose="020B0604020202020204" pitchFamily="34" charset="0"/>
              </a:rPr>
              <a:t> </a:t>
            </a:r>
            <a:r>
              <a:rPr lang="pl-PL" altLang="pl-PL" sz="2800" dirty="0">
                <a:latin typeface="Arial" panose="020B0604020202020204" pitchFamily="34" charset="0"/>
                <a:cs typeface="Arial" panose="020B0604020202020204" pitchFamily="34" charset="0"/>
              </a:rPr>
              <a:t>się </a:t>
            </a:r>
            <a:r>
              <a:rPr lang="pl-PL" altLang="pl-PL" sz="2800" dirty="0" smtClean="0">
                <a:solidFill>
                  <a:srgbClr val="FF0000"/>
                </a:solidFill>
                <a:latin typeface="Arial" panose="020B0604020202020204" pitchFamily="34" charset="0"/>
                <a:cs typeface="Arial" panose="020B0604020202020204" pitchFamily="34" charset="0"/>
              </a:rPr>
              <a:t>31.12.1932 </a:t>
            </a:r>
            <a:r>
              <a:rPr lang="pl-PL" altLang="pl-PL" sz="2800" dirty="0" smtClean="0">
                <a:latin typeface="Arial" panose="020B0604020202020204" pitchFamily="34" charset="0"/>
                <a:cs typeface="Arial" panose="020B0604020202020204" pitchFamily="34" charset="0"/>
              </a:rPr>
              <a:t>r</a:t>
            </a:r>
            <a:r>
              <a:rPr lang="pl-PL" altLang="pl-PL" sz="2800" dirty="0">
                <a:latin typeface="Arial" panose="020B0604020202020204" pitchFamily="34" charset="0"/>
                <a:cs typeface="Arial" panose="020B0604020202020204" pitchFamily="34" charset="0"/>
              </a:rPr>
              <a:t>.  W pewnym okresie polscy kryptolodzy odczytywali  codziennie ok. 70% depesz z danego dnia.  Ponieważ Niemcy coraz częściej zmieniali ustawienia  początkowe, praca </a:t>
            </a:r>
            <a:r>
              <a:rPr lang="pl-PL" altLang="pl-PL" sz="2800" dirty="0" smtClean="0">
                <a:latin typeface="Arial" panose="020B0604020202020204" pitchFamily="34" charset="0"/>
                <a:cs typeface="Arial" panose="020B0604020202020204" pitchFamily="34" charset="0"/>
              </a:rPr>
              <a:t>kryptologów </a:t>
            </a:r>
            <a:r>
              <a:rPr lang="pl-PL" altLang="pl-PL" sz="2800" dirty="0">
                <a:latin typeface="Arial" panose="020B0604020202020204" pitchFamily="34" charset="0"/>
                <a:cs typeface="Arial" panose="020B0604020202020204" pitchFamily="34" charset="0"/>
              </a:rPr>
              <a:t>wymagała coraz to bardziej </a:t>
            </a:r>
            <a:r>
              <a:rPr lang="pl-PL" altLang="pl-PL" sz="2800" dirty="0" err="1">
                <a:latin typeface="Arial" panose="020B0604020202020204" pitchFamily="34" charset="0"/>
                <a:cs typeface="Arial" panose="020B0604020202020204" pitchFamily="34" charset="0"/>
              </a:rPr>
              <a:t>czaso-chłonnych</a:t>
            </a:r>
            <a:r>
              <a:rPr lang="pl-PL" altLang="pl-PL" sz="2800" dirty="0">
                <a:latin typeface="Arial" panose="020B0604020202020204" pitchFamily="34" charset="0"/>
                <a:cs typeface="Arial" panose="020B0604020202020204" pitchFamily="34" charset="0"/>
              </a:rPr>
              <a:t> obliczeń. </a:t>
            </a:r>
          </a:p>
        </p:txBody>
      </p:sp>
    </p:spTree>
    <p:extLst>
      <p:ext uri="{BB962C8B-B14F-4D97-AF65-F5344CB8AC3E}">
        <p14:creationId xmlns:p14="http://schemas.microsoft.com/office/powerpoint/2010/main" xmlns="" val="146169842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ltLang="pl-PL"/>
              <a:t>DATA  ZŁAMANIA SZYFRU  ENIGMY </a:t>
            </a:r>
            <a:r>
              <a:rPr lang="pl-PL" altLang="pl-PL" smtClean="0"/>
              <a:t>(2)</a:t>
            </a:r>
            <a:endParaRPr lang="pl-PL"/>
          </a:p>
        </p:txBody>
      </p:sp>
      <p:sp>
        <p:nvSpPr>
          <p:cNvPr id="3" name="Symbol zastępczy zawartości 2"/>
          <p:cNvSpPr>
            <a:spLocks noGrp="1"/>
          </p:cNvSpPr>
          <p:nvPr>
            <p:ph sz="quarter" idx="13"/>
          </p:nvPr>
        </p:nvSpPr>
        <p:spPr/>
        <p:txBody>
          <a:bodyPr/>
          <a:lstStyle/>
          <a:p>
            <a:r>
              <a:rPr lang="pl-PL" sz="2400" dirty="0">
                <a:latin typeface="Arial" panose="020B0604020202020204" pitchFamily="34" charset="0"/>
                <a:cs typeface="Arial" panose="020B0604020202020204" pitchFamily="34" charset="0"/>
              </a:rPr>
              <a:t>Opracowano w tym celu specjalne </a:t>
            </a:r>
            <a:r>
              <a:rPr lang="pl-PL" sz="2400" dirty="0" smtClean="0">
                <a:latin typeface="Arial" panose="020B0604020202020204" pitchFamily="34" charset="0"/>
                <a:cs typeface="Arial" panose="020B0604020202020204" pitchFamily="34" charset="0"/>
              </a:rPr>
              <a:t>urządzenie</a:t>
            </a:r>
            <a:r>
              <a:rPr lang="pl-PL" sz="2400" dirty="0">
                <a:latin typeface="Arial" panose="020B0604020202020204" pitchFamily="34" charset="0"/>
                <a:cs typeface="Arial" panose="020B0604020202020204" pitchFamily="34" charset="0"/>
              </a:rPr>
              <a:t>, zwane </a:t>
            </a:r>
            <a:r>
              <a:rPr lang="pl-PL" sz="2400" i="1" dirty="0">
                <a:solidFill>
                  <a:srgbClr val="FF0000"/>
                </a:solidFill>
                <a:latin typeface="Arial" panose="020B0604020202020204" pitchFamily="34" charset="0"/>
                <a:cs typeface="Arial" panose="020B0604020202020204" pitchFamily="34" charset="0"/>
              </a:rPr>
              <a:t>„bombą Rejewskiego</a:t>
            </a:r>
            <a:r>
              <a:rPr lang="pl-PL" sz="2400" dirty="0" smtClean="0">
                <a:solidFill>
                  <a:srgbClr val="FF0000"/>
                </a:solidFill>
                <a:latin typeface="Arial" panose="020B0604020202020204" pitchFamily="34" charset="0"/>
                <a:cs typeface="Arial" panose="020B0604020202020204" pitchFamily="34" charset="0"/>
              </a:rPr>
              <a:t>”</a:t>
            </a:r>
            <a:r>
              <a:rPr lang="pl-PL" sz="2400" dirty="0" smtClean="0">
                <a:latin typeface="Arial" panose="020B0604020202020204" pitchFamily="34" charset="0"/>
                <a:cs typeface="Arial" panose="020B0604020202020204" pitchFamily="34" charset="0"/>
              </a:rPr>
              <a:t>,</a:t>
            </a:r>
            <a:r>
              <a:rPr lang="pl-PL" sz="2400" dirty="0" smtClean="0">
                <a:solidFill>
                  <a:srgbClr val="FF0000"/>
                </a:solidFill>
                <a:latin typeface="Arial" panose="020B0604020202020204" pitchFamily="34" charset="0"/>
                <a:cs typeface="Arial" panose="020B0604020202020204" pitchFamily="34" charset="0"/>
              </a:rPr>
              <a:t> </a:t>
            </a:r>
            <a:r>
              <a:rPr lang="pl-PL" sz="2400" dirty="0">
                <a:latin typeface="Arial" panose="020B0604020202020204" pitchFamily="34" charset="0"/>
                <a:cs typeface="Arial" panose="020B0604020202020204" pitchFamily="34" charset="0"/>
              </a:rPr>
              <a:t>ale i ona z czasem przestała wystarczać. W lipcu 1939 </a:t>
            </a:r>
            <a:r>
              <a:rPr lang="pl-PL" sz="2400" dirty="0" smtClean="0">
                <a:latin typeface="Arial" panose="020B0604020202020204" pitchFamily="34" charset="0"/>
                <a:cs typeface="Arial" panose="020B0604020202020204" pitchFamily="34" charset="0"/>
              </a:rPr>
              <a:t>r., </a:t>
            </a:r>
            <a:r>
              <a:rPr lang="pl-PL" sz="2400" dirty="0">
                <a:latin typeface="Arial" panose="020B0604020202020204" pitchFamily="34" charset="0"/>
                <a:cs typeface="Arial" panose="020B0604020202020204" pitchFamily="34" charset="0"/>
              </a:rPr>
              <a:t>wobec nadciągającego zagrożenia wojennego, wywiad polski zdecydował  się przekazać polskie </a:t>
            </a:r>
            <a:r>
              <a:rPr lang="pl-PL" sz="2400" dirty="0" smtClean="0">
                <a:latin typeface="Arial" panose="020B0604020202020204" pitchFamily="34" charset="0"/>
                <a:cs typeface="Arial" panose="020B0604020202020204" pitchFamily="34" charset="0"/>
              </a:rPr>
              <a:t>osiągnięcia </a:t>
            </a:r>
            <a:r>
              <a:rPr lang="pl-PL" sz="2400" dirty="0">
                <a:latin typeface="Arial" panose="020B0604020202020204" pitchFamily="34" charset="0"/>
                <a:cs typeface="Arial" panose="020B0604020202020204" pitchFamily="34" charset="0"/>
              </a:rPr>
              <a:t>w dziedzinie łamania szyfru Enigmy wywiadom mocarstw </a:t>
            </a:r>
            <a:r>
              <a:rPr lang="pl-PL" sz="2400" dirty="0" smtClean="0">
                <a:latin typeface="Arial" panose="020B0604020202020204" pitchFamily="34" charset="0"/>
                <a:cs typeface="Arial" panose="020B0604020202020204" pitchFamily="34" charset="0"/>
              </a:rPr>
              <a:t>sojuszniczych: </a:t>
            </a:r>
            <a:r>
              <a:rPr lang="pl-PL" sz="2400" dirty="0">
                <a:latin typeface="Arial" panose="020B0604020202020204" pitchFamily="34" charset="0"/>
                <a:cs typeface="Arial" panose="020B0604020202020204" pitchFamily="34" charset="0"/>
              </a:rPr>
              <a:t>Francji i Wielkiej Brytanii.</a:t>
            </a:r>
          </a:p>
          <a:p>
            <a:endParaRPr lang="pl-PL" dirty="0"/>
          </a:p>
        </p:txBody>
      </p:sp>
    </p:spTree>
    <p:extLst>
      <p:ext uri="{BB962C8B-B14F-4D97-AF65-F5344CB8AC3E}">
        <p14:creationId xmlns:p14="http://schemas.microsoft.com/office/powerpoint/2010/main" xmlns="" val="330982070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685801" y="0"/>
            <a:ext cx="10396882" cy="957943"/>
          </a:xfrm>
        </p:spPr>
        <p:txBody>
          <a:bodyPr/>
          <a:lstStyle/>
          <a:p>
            <a:r>
              <a:rPr lang="pl-PL" smtClean="0"/>
              <a:t>               Losy Wojenne (1)</a:t>
            </a:r>
            <a:endParaRPr lang="pl-PL"/>
          </a:p>
        </p:txBody>
      </p:sp>
      <p:sp>
        <p:nvSpPr>
          <p:cNvPr id="3" name="Symbol zastępczy zawartości 2"/>
          <p:cNvSpPr>
            <a:spLocks noGrp="1"/>
          </p:cNvSpPr>
          <p:nvPr>
            <p:ph sz="quarter" idx="13"/>
          </p:nvPr>
        </p:nvSpPr>
        <p:spPr>
          <a:xfrm>
            <a:off x="685800" y="762000"/>
            <a:ext cx="10394707" cy="4612585"/>
          </a:xfrm>
        </p:spPr>
        <p:txBody>
          <a:bodyPr/>
          <a:lstStyle/>
          <a:p>
            <a:r>
              <a:rPr lang="pl-PL" altLang="pl-PL" sz="2400" dirty="0">
                <a:latin typeface="Arial" panose="020B0604020202020204" pitchFamily="34" charset="0"/>
                <a:cs typeface="Arial" panose="020B0604020202020204" pitchFamily="34" charset="0"/>
              </a:rPr>
              <a:t>We wrześniu 1939 roku Rejewski, Różycki i Zygalski ewakuowali się wraz z Biurem Szyfrów do </a:t>
            </a:r>
            <a:r>
              <a:rPr lang="pl-PL" altLang="pl-PL" sz="2400" dirty="0" smtClean="0">
                <a:latin typeface="Arial" panose="020B0604020202020204" pitchFamily="34" charset="0"/>
                <a:cs typeface="Arial" panose="020B0604020202020204" pitchFamily="34" charset="0"/>
              </a:rPr>
              <a:t>Rumunii. Stamtąd </a:t>
            </a:r>
            <a:r>
              <a:rPr lang="pl-PL" altLang="pl-PL" sz="2400" dirty="0">
                <a:latin typeface="Arial" panose="020B0604020202020204" pitchFamily="34" charset="0"/>
                <a:cs typeface="Arial" panose="020B0604020202020204" pitchFamily="34" charset="0"/>
              </a:rPr>
              <a:t>za pośrednictwem </a:t>
            </a:r>
            <a:r>
              <a:rPr lang="pl-PL" altLang="pl-PL" sz="2400" dirty="0" smtClean="0">
                <a:latin typeface="Arial" panose="020B0604020202020204" pitchFamily="34" charset="0"/>
                <a:cs typeface="Arial" panose="020B0604020202020204" pitchFamily="34" charset="0"/>
              </a:rPr>
              <a:t> Ambasady </a:t>
            </a:r>
            <a:r>
              <a:rPr lang="pl-PL" altLang="pl-PL" sz="2400" dirty="0">
                <a:latin typeface="Arial" panose="020B0604020202020204" pitchFamily="34" charset="0"/>
                <a:cs typeface="Arial" panose="020B0604020202020204" pitchFamily="34" charset="0"/>
              </a:rPr>
              <a:t>Francuskiej przedostali się do Francji, gdzie pracowali we </a:t>
            </a:r>
            <a:r>
              <a:rPr lang="pl-PL" altLang="pl-PL" sz="2400" dirty="0" err="1">
                <a:latin typeface="Arial" panose="020B0604020202020204" pitchFamily="34" charset="0"/>
                <a:cs typeface="Arial" panose="020B0604020202020204" pitchFamily="34" charset="0"/>
              </a:rPr>
              <a:t>francu-skim</a:t>
            </a:r>
            <a:r>
              <a:rPr lang="pl-PL" altLang="pl-PL" sz="2400" dirty="0">
                <a:latin typeface="Arial" panose="020B0604020202020204" pitchFamily="34" charset="0"/>
                <a:cs typeface="Arial" panose="020B0604020202020204" pitchFamily="34" charset="0"/>
              </a:rPr>
              <a:t> ośrodku szyfrów w </a:t>
            </a:r>
            <a:r>
              <a:rPr lang="pl-PL" altLang="pl-PL" sz="2400" dirty="0" err="1">
                <a:latin typeface="Arial" panose="020B0604020202020204" pitchFamily="34" charset="0"/>
                <a:cs typeface="Arial" panose="020B0604020202020204" pitchFamily="34" charset="0"/>
              </a:rPr>
              <a:t>Chateau</a:t>
            </a:r>
            <a:r>
              <a:rPr lang="pl-PL" altLang="pl-PL" sz="2400" dirty="0">
                <a:latin typeface="Arial" panose="020B0604020202020204" pitchFamily="34" charset="0"/>
                <a:cs typeface="Arial" panose="020B0604020202020204" pitchFamily="34" charset="0"/>
              </a:rPr>
              <a:t> </a:t>
            </a:r>
            <a:r>
              <a:rPr lang="pl-PL" altLang="pl-PL" sz="2400" dirty="0" err="1">
                <a:latin typeface="Arial" panose="020B0604020202020204" pitchFamily="34" charset="0"/>
                <a:cs typeface="Arial" panose="020B0604020202020204" pitchFamily="34" charset="0"/>
              </a:rPr>
              <a:t>Vignolles</a:t>
            </a:r>
            <a:r>
              <a:rPr lang="pl-PL" altLang="pl-PL" sz="2400" dirty="0">
                <a:latin typeface="Arial" panose="020B0604020202020204" pitchFamily="34" charset="0"/>
                <a:cs typeface="Arial" panose="020B0604020202020204" pitchFamily="34" charset="0"/>
              </a:rPr>
              <a:t>. Od </a:t>
            </a:r>
            <a:r>
              <a:rPr lang="pl-PL" altLang="pl-PL" sz="2400" dirty="0" err="1">
                <a:latin typeface="Arial" panose="020B0604020202020204" pitchFamily="34" charset="0"/>
                <a:cs typeface="Arial" panose="020B0604020202020204" pitchFamily="34" charset="0"/>
              </a:rPr>
              <a:t>wrze-śnia</a:t>
            </a:r>
            <a:r>
              <a:rPr lang="pl-PL" altLang="pl-PL" sz="2400" dirty="0">
                <a:latin typeface="Arial" panose="020B0604020202020204" pitchFamily="34" charset="0"/>
                <a:cs typeface="Arial" panose="020B0604020202020204" pitchFamily="34" charset="0"/>
              </a:rPr>
              <a:t> 1940 roku Rejewski z Zygalskim  pracowali w </a:t>
            </a:r>
            <a:r>
              <a:rPr lang="pl-PL" altLang="pl-PL" sz="2400" dirty="0" err="1">
                <a:latin typeface="Arial" panose="020B0604020202020204" pitchFamily="34" charset="0"/>
                <a:cs typeface="Arial" panose="020B0604020202020204" pitchFamily="34" charset="0"/>
              </a:rPr>
              <a:t>oś-rodku</a:t>
            </a:r>
            <a:r>
              <a:rPr lang="pl-PL" altLang="pl-PL" sz="2400" dirty="0">
                <a:latin typeface="Arial" panose="020B0604020202020204" pitchFamily="34" charset="0"/>
                <a:cs typeface="Arial" panose="020B0604020202020204" pitchFamily="34" charset="0"/>
              </a:rPr>
              <a:t> kryptologicznym o nazwie </a:t>
            </a:r>
            <a:r>
              <a:rPr lang="pl-PL" altLang="pl-PL" sz="2400" dirty="0" err="1">
                <a:latin typeface="Arial" panose="020B0604020202020204" pitchFamily="34" charset="0"/>
                <a:cs typeface="Arial" panose="020B0604020202020204" pitchFamily="34" charset="0"/>
              </a:rPr>
              <a:t>Cadix</a:t>
            </a:r>
            <a:r>
              <a:rPr lang="pl-PL" altLang="pl-PL" sz="2400" dirty="0">
                <a:latin typeface="Arial" panose="020B0604020202020204" pitchFamily="34" charset="0"/>
                <a:cs typeface="Arial" panose="020B0604020202020204" pitchFamily="34" charset="0"/>
              </a:rPr>
              <a:t> na terenie </a:t>
            </a:r>
            <a:r>
              <a:rPr lang="pl-PL" altLang="pl-PL" sz="2400" dirty="0" err="1">
                <a:latin typeface="Arial" panose="020B0604020202020204" pitchFamily="34" charset="0"/>
                <a:cs typeface="Arial" panose="020B0604020202020204" pitchFamily="34" charset="0"/>
              </a:rPr>
              <a:t>po-dległym</a:t>
            </a:r>
            <a:r>
              <a:rPr lang="pl-PL" altLang="pl-PL" sz="2400" dirty="0">
                <a:latin typeface="Arial" panose="020B0604020202020204" pitchFamily="34" charset="0"/>
                <a:cs typeface="Arial" panose="020B0604020202020204" pitchFamily="34" charset="0"/>
              </a:rPr>
              <a:t> rządowi Vichy. Jednak i tam wywiad </a:t>
            </a:r>
            <a:r>
              <a:rPr lang="pl-PL" altLang="pl-PL" sz="2400" dirty="0" smtClean="0">
                <a:latin typeface="Arial" panose="020B0604020202020204" pitchFamily="34" charset="0"/>
                <a:cs typeface="Arial" panose="020B0604020202020204" pitchFamily="34" charset="0"/>
              </a:rPr>
              <a:t>niemiecki </a:t>
            </a:r>
            <a:r>
              <a:rPr lang="pl-PL" altLang="pl-PL" sz="2400" dirty="0">
                <a:latin typeface="Arial" panose="020B0604020202020204" pitchFamily="34" charset="0"/>
                <a:cs typeface="Arial" panose="020B0604020202020204" pitchFamily="34" charset="0"/>
              </a:rPr>
              <a:t>deptał im po piętach, więc musieli uciekać z Francji. </a:t>
            </a:r>
          </a:p>
          <a:p>
            <a:endParaRPr lang="pl-PL" dirty="0"/>
          </a:p>
        </p:txBody>
      </p:sp>
    </p:spTree>
    <p:extLst>
      <p:ext uri="{BB962C8B-B14F-4D97-AF65-F5344CB8AC3E}">
        <p14:creationId xmlns:p14="http://schemas.microsoft.com/office/powerpoint/2010/main" xmlns="" val="38366941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r>
              <a:rPr lang="pl-PL" smtClean="0"/>
              <a:t>             </a:t>
            </a:r>
            <a:r>
              <a:rPr lang="pl-PL" sz="8000" smtClean="0">
                <a:solidFill>
                  <a:srgbClr val="FF0000"/>
                </a:solidFill>
              </a:rPr>
              <a:t>SKYTALE  </a:t>
            </a:r>
            <a:r>
              <a:rPr lang="pl-PL" sz="8000">
                <a:solidFill>
                  <a:srgbClr val="FF0000"/>
                </a:solidFill>
              </a:rPr>
              <a:t>-  EGIPT</a:t>
            </a:r>
          </a:p>
        </p:txBody>
      </p:sp>
      <p:pic>
        <p:nvPicPr>
          <p:cNvPr id="4" name="Symbol zastępczy zawartości 3"/>
          <p:cNvPicPr>
            <a:picLocks noGrp="1" noChangeAspect="1"/>
          </p:cNvPicPr>
          <p:nvPr>
            <p:ph idx="4294967295"/>
          </p:nvPr>
        </p:nvPicPr>
        <p:blipFill>
          <a:blip r:embed="rId2">
            <a:extLst>
              <a:ext uri="{28A0092B-C50C-407E-A947-70E740481C1C}">
                <a14:useLocalDpi xmlns:a14="http://schemas.microsoft.com/office/drawing/2010/main" xmlns="" val="0"/>
              </a:ext>
            </a:extLst>
          </a:blip>
          <a:stretch>
            <a:fillRect/>
          </a:stretch>
        </p:blipFill>
        <p:spPr>
          <a:xfrm>
            <a:off x="3555783" y="2061029"/>
            <a:ext cx="4180499" cy="3193142"/>
          </a:xfrm>
          <a:prstGeom prst="rect">
            <a:avLst/>
          </a:prstGeom>
        </p:spPr>
      </p:pic>
    </p:spTree>
    <p:extLst>
      <p:ext uri="{BB962C8B-B14F-4D97-AF65-F5344CB8AC3E}">
        <p14:creationId xmlns:p14="http://schemas.microsoft.com/office/powerpoint/2010/main" xmlns="" val="94000133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ytuł 1"/>
          <p:cNvSpPr>
            <a:spLocks noGrp="1"/>
          </p:cNvSpPr>
          <p:nvPr>
            <p:ph type="title"/>
          </p:nvPr>
        </p:nvSpPr>
        <p:spPr/>
        <p:txBody>
          <a:bodyPr/>
          <a:lstStyle/>
          <a:p>
            <a:pPr eaLnBrk="1" hangingPunct="1"/>
            <a:r>
              <a:rPr lang="pl-PL" altLang="pl-PL" smtClean="0"/>
              <a:t>               Chateau </a:t>
            </a:r>
            <a:r>
              <a:rPr lang="pl-PL" altLang="pl-PL" dirty="0" err="1" smtClean="0"/>
              <a:t>Vignolles</a:t>
            </a:r>
            <a:endParaRPr lang="pl-PL" altLang="pl-PL" dirty="0" smtClean="0"/>
          </a:p>
        </p:txBody>
      </p:sp>
      <p:pic>
        <p:nvPicPr>
          <p:cNvPr id="62467" name="Symbol zastępczy zawartości 3"/>
          <p:cNvPicPr>
            <a:picLocks noGrp="1" noChangeAspect="1"/>
          </p:cNvPicPr>
          <p:nvPr>
            <p:ph idx="4294967295"/>
          </p:nvPr>
        </p:nvPicPr>
        <p:blipFill>
          <a:blip r:embed="rId2">
            <a:extLst>
              <a:ext uri="{28A0092B-C50C-407E-A947-70E740481C1C}">
                <a14:useLocalDpi xmlns:a14="http://schemas.microsoft.com/office/drawing/2010/main" xmlns="" val="0"/>
              </a:ext>
            </a:extLst>
          </a:blip>
          <a:srcRect/>
          <a:stretch>
            <a:fillRect/>
          </a:stretch>
        </p:blipFill>
        <p:spPr>
          <a:xfrm>
            <a:off x="838200" y="1611086"/>
            <a:ext cx="9414164" cy="5039096"/>
          </a:xfrm>
          <a:prstGeom prst="rect">
            <a:avLst/>
          </a:prstGeom>
        </p:spPr>
      </p:pic>
    </p:spTree>
    <p:extLst>
      <p:ext uri="{BB962C8B-B14F-4D97-AF65-F5344CB8AC3E}">
        <p14:creationId xmlns:p14="http://schemas.microsoft.com/office/powerpoint/2010/main" xmlns="" val="139808072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             Chateau Vignolles</a:t>
            </a:r>
            <a:endParaRPr lang="pl-PL"/>
          </a:p>
        </p:txBody>
      </p:sp>
      <p:sp>
        <p:nvSpPr>
          <p:cNvPr id="3" name="Symbol zastępczy zawartości 2"/>
          <p:cNvSpPr>
            <a:spLocks noGrp="1"/>
          </p:cNvSpPr>
          <p:nvPr>
            <p:ph sz="quarter" idx="13"/>
          </p:nvPr>
        </p:nvSpPr>
        <p:spPr/>
        <p:txBody>
          <a:bodyPr/>
          <a:lstStyle/>
          <a:p>
            <a:pPr marL="0" indent="0">
              <a:buNone/>
            </a:pPr>
            <a:r>
              <a:rPr lang="pl-PL" smtClean="0">
                <a:latin typeface="Arial" panose="020B0604020202020204" pitchFamily="34" charset="0"/>
                <a:cs typeface="Arial" panose="020B0604020202020204" pitchFamily="34" charset="0"/>
              </a:rPr>
              <a:t>Na powyższym slajdzie dwaj polscy kryptolodzy  w gronie kryptologów francuskich pracujących w ośrodku  w Chateau Vignolles. Drugi od prawej Zygalski, piąty od prawej Rejewski.</a:t>
            </a:r>
            <a:endParaRPr lang="pl-P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287659837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685801" y="1"/>
            <a:ext cx="10396882" cy="786384"/>
          </a:xfrm>
        </p:spPr>
        <p:txBody>
          <a:bodyPr>
            <a:normAutofit fontScale="90000"/>
          </a:bodyPr>
          <a:lstStyle/>
          <a:p>
            <a:r>
              <a:rPr lang="pl-PL" altLang="pl-PL" smtClean="0"/>
              <a:t>                  LOSY  </a:t>
            </a:r>
            <a:r>
              <a:rPr lang="pl-PL" altLang="pl-PL"/>
              <a:t>WOJENNE (2)</a:t>
            </a:r>
            <a:endParaRPr lang="pl-PL"/>
          </a:p>
        </p:txBody>
      </p:sp>
      <p:sp>
        <p:nvSpPr>
          <p:cNvPr id="3" name="Symbol zastępczy zawartości 2"/>
          <p:cNvSpPr>
            <a:spLocks noGrp="1"/>
          </p:cNvSpPr>
          <p:nvPr>
            <p:ph sz="quarter" idx="13"/>
          </p:nvPr>
        </p:nvSpPr>
        <p:spPr>
          <a:xfrm>
            <a:off x="685800" y="786385"/>
            <a:ext cx="10394707" cy="4588201"/>
          </a:xfrm>
        </p:spPr>
        <p:txBody>
          <a:bodyPr>
            <a:normAutofit lnSpcReduction="10000"/>
          </a:bodyPr>
          <a:lstStyle/>
          <a:p>
            <a:r>
              <a:rPr lang="pl-PL" altLang="pl-PL" sz="2800" dirty="0">
                <a:latin typeface="Arial" panose="020B0604020202020204" pitchFamily="34" charset="0"/>
                <a:cs typeface="Arial" panose="020B0604020202020204" pitchFamily="34" charset="0"/>
              </a:rPr>
              <a:t>Po dość skomplikowanej podróży, nie bez </a:t>
            </a:r>
            <a:r>
              <a:rPr lang="pl-PL" altLang="pl-PL" sz="2800" dirty="0" smtClean="0">
                <a:latin typeface="Arial" panose="020B0604020202020204" pitchFamily="34" charset="0"/>
                <a:cs typeface="Arial" panose="020B0604020202020204" pitchFamily="34" charset="0"/>
              </a:rPr>
              <a:t>przygód, </a:t>
            </a:r>
            <a:r>
              <a:rPr lang="pl-PL" altLang="pl-PL" sz="2800" dirty="0">
                <a:latin typeface="Arial" panose="020B0604020202020204" pitchFamily="34" charset="0"/>
                <a:cs typeface="Arial" panose="020B0604020202020204" pitchFamily="34" charset="0"/>
              </a:rPr>
              <a:t>przedostali się do Hiszpanii. </a:t>
            </a:r>
            <a:r>
              <a:rPr lang="pl-PL" altLang="pl-PL" sz="2800" dirty="0" smtClean="0">
                <a:latin typeface="Arial" panose="020B0604020202020204" pitchFamily="34" charset="0"/>
                <a:cs typeface="Arial" panose="020B0604020202020204" pitchFamily="34" charset="0"/>
              </a:rPr>
              <a:t>Tam </a:t>
            </a:r>
            <a:r>
              <a:rPr lang="pl-PL" altLang="pl-PL" sz="2800" dirty="0">
                <a:latin typeface="Arial" panose="020B0604020202020204" pitchFamily="34" charset="0"/>
                <a:cs typeface="Arial" panose="020B0604020202020204" pitchFamily="34" charset="0"/>
              </a:rPr>
              <a:t>przez kilka miesięcy przebywali w więzieniu, by w końcu za wstawiennictwem Czerwonego </a:t>
            </a:r>
            <a:r>
              <a:rPr lang="pl-PL" altLang="pl-PL" sz="2800" dirty="0" smtClean="0">
                <a:latin typeface="Arial" panose="020B0604020202020204" pitchFamily="34" charset="0"/>
                <a:cs typeface="Arial" panose="020B0604020202020204" pitchFamily="34" charset="0"/>
              </a:rPr>
              <a:t>Krzyża, </a:t>
            </a:r>
            <a:r>
              <a:rPr lang="pl-PL" altLang="pl-PL" sz="2800" dirty="0">
                <a:latin typeface="Arial" panose="020B0604020202020204" pitchFamily="34" charset="0"/>
                <a:cs typeface="Arial" panose="020B0604020202020204" pitchFamily="34" charset="0"/>
              </a:rPr>
              <a:t>przedostać się do Portugalii, a stamtąd przez Gibraltar do Anglii. Trafili do Armii Polskiej, w której służyli do końca wojny.  W 1946 roku Rejewski wrócił do Polski i zamieszkał z Żoną  oraz dwójką dzieci w Bydgoszczy.</a:t>
            </a:r>
          </a:p>
          <a:p>
            <a:endParaRPr lang="pl-PL" dirty="0"/>
          </a:p>
        </p:txBody>
      </p:sp>
    </p:spTree>
    <p:extLst>
      <p:ext uri="{BB962C8B-B14F-4D97-AF65-F5344CB8AC3E}">
        <p14:creationId xmlns:p14="http://schemas.microsoft.com/office/powerpoint/2010/main" xmlns="" val="340581208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685801" y="1"/>
            <a:ext cx="10396882" cy="857250"/>
          </a:xfrm>
        </p:spPr>
        <p:txBody>
          <a:bodyPr/>
          <a:lstStyle/>
          <a:p>
            <a:r>
              <a:rPr lang="pl-PL" altLang="pl-PL" smtClean="0"/>
              <a:t>                   LOSY  </a:t>
            </a:r>
            <a:r>
              <a:rPr lang="pl-PL" altLang="pl-PL"/>
              <a:t>WOJENNE (3)</a:t>
            </a:r>
            <a:endParaRPr lang="pl-PL"/>
          </a:p>
        </p:txBody>
      </p:sp>
      <p:sp>
        <p:nvSpPr>
          <p:cNvPr id="3" name="Symbol zastępczy zawartości 2"/>
          <p:cNvSpPr>
            <a:spLocks noGrp="1"/>
          </p:cNvSpPr>
          <p:nvPr>
            <p:ph sz="quarter" idx="13"/>
          </p:nvPr>
        </p:nvSpPr>
        <p:spPr>
          <a:xfrm>
            <a:off x="687976" y="647700"/>
            <a:ext cx="10394707" cy="4743450"/>
          </a:xfrm>
        </p:spPr>
        <p:txBody>
          <a:bodyPr>
            <a:normAutofit lnSpcReduction="10000"/>
          </a:bodyPr>
          <a:lstStyle/>
          <a:p>
            <a:pPr marL="0" indent="0">
              <a:buNone/>
              <a:defRPr/>
            </a:pPr>
            <a:r>
              <a:rPr lang="pl-PL" sz="2400" dirty="0">
                <a:latin typeface="Arial" panose="020B0604020202020204" pitchFamily="34" charset="0"/>
                <a:cs typeface="Arial" panose="020B0604020202020204" pitchFamily="34" charset="0"/>
              </a:rPr>
              <a:t> </a:t>
            </a:r>
            <a:r>
              <a:rPr lang="pl-PL" sz="2400" dirty="0" smtClean="0">
                <a:solidFill>
                  <a:schemeClr val="accent1"/>
                </a:solidFill>
                <a:latin typeface="Arial" panose="020B0604020202020204" pitchFamily="34" charset="0"/>
                <a:cs typeface="Arial" panose="020B0604020202020204" pitchFamily="34" charset="0"/>
              </a:rPr>
              <a:t>Rejewski Pracował </a:t>
            </a:r>
            <a:r>
              <a:rPr lang="pl-PL" sz="2400" dirty="0">
                <a:latin typeface="Arial" panose="020B0604020202020204" pitchFamily="34" charset="0"/>
                <a:cs typeface="Arial" panose="020B0604020202020204" pitchFamily="34" charset="0"/>
              </a:rPr>
              <a:t>na podrzędnych stanowiskach  najpierw w  fabryce </a:t>
            </a:r>
            <a:r>
              <a:rPr lang="pl-PL" sz="2400" dirty="0" smtClean="0">
                <a:latin typeface="Arial" panose="020B0604020202020204" pitchFamily="34" charset="0"/>
                <a:cs typeface="Arial" panose="020B0604020202020204" pitchFamily="34" charset="0"/>
              </a:rPr>
              <a:t>kabli, </a:t>
            </a:r>
            <a:r>
              <a:rPr lang="pl-PL" sz="2400" dirty="0">
                <a:latin typeface="Arial" panose="020B0604020202020204" pitchFamily="34" charset="0"/>
                <a:cs typeface="Arial" panose="020B0604020202020204" pitchFamily="34" charset="0"/>
              </a:rPr>
              <a:t>a później w Wojewódzkim </a:t>
            </a:r>
            <a:r>
              <a:rPr lang="pl-PL" sz="2400" dirty="0">
                <a:solidFill>
                  <a:schemeClr val="accent1"/>
                </a:solidFill>
                <a:latin typeface="Arial" panose="020B0604020202020204" pitchFamily="34" charset="0"/>
                <a:cs typeface="Arial" panose="020B0604020202020204" pitchFamily="34" charset="0"/>
              </a:rPr>
              <a:t>Związku </a:t>
            </a:r>
            <a:r>
              <a:rPr lang="pl-PL" sz="2400" dirty="0" smtClean="0">
                <a:solidFill>
                  <a:schemeClr val="accent1"/>
                </a:solidFill>
                <a:latin typeface="Arial" panose="020B0604020202020204" pitchFamily="34" charset="0"/>
                <a:cs typeface="Arial" panose="020B0604020202020204" pitchFamily="34" charset="0"/>
              </a:rPr>
              <a:t>Spółdzielni </a:t>
            </a:r>
            <a:r>
              <a:rPr lang="pl-PL" sz="2400" dirty="0">
                <a:solidFill>
                  <a:schemeClr val="accent1"/>
                </a:solidFill>
                <a:latin typeface="Arial" panose="020B0604020202020204" pitchFamily="34" charset="0"/>
                <a:cs typeface="Arial" panose="020B0604020202020204" pitchFamily="34" charset="0"/>
              </a:rPr>
              <a:t>Pracy</a:t>
            </a:r>
            <a:r>
              <a:rPr lang="pl-PL" sz="2400" dirty="0">
                <a:latin typeface="Arial" panose="020B0604020202020204" pitchFamily="34" charset="0"/>
                <a:cs typeface="Arial" panose="020B0604020202020204" pitchFamily="34" charset="0"/>
              </a:rPr>
              <a:t>. O jego dokonaniach nikt nic nie wiedział.  W 1969 roku, po przejściu na </a:t>
            </a:r>
            <a:r>
              <a:rPr lang="pl-PL" sz="2400" dirty="0" smtClean="0">
                <a:latin typeface="Arial" panose="020B0604020202020204" pitchFamily="34" charset="0"/>
                <a:cs typeface="Arial" panose="020B0604020202020204" pitchFamily="34" charset="0"/>
              </a:rPr>
              <a:t>emeryturę, </a:t>
            </a:r>
            <a:r>
              <a:rPr lang="pl-PL" sz="2400" dirty="0">
                <a:latin typeface="Arial" panose="020B0604020202020204" pitchFamily="34" charset="0"/>
                <a:cs typeface="Arial" panose="020B0604020202020204" pitchFamily="34" charset="0"/>
              </a:rPr>
              <a:t>przeprowadził się do Warszawy, gdzie zmarł na zawał serca w 1980 </a:t>
            </a:r>
            <a:r>
              <a:rPr lang="pl-PL" sz="2400" dirty="0" smtClean="0">
                <a:latin typeface="Arial" panose="020B0604020202020204" pitchFamily="34" charset="0"/>
                <a:cs typeface="Arial" panose="020B0604020202020204" pitchFamily="34" charset="0"/>
              </a:rPr>
              <a:t>roku</a:t>
            </a:r>
            <a:r>
              <a:rPr lang="pl-PL" sz="2400" dirty="0">
                <a:latin typeface="Arial" panose="020B0604020202020204" pitchFamily="34" charset="0"/>
                <a:cs typeface="Arial" panose="020B0604020202020204" pitchFamily="34" charset="0"/>
              </a:rPr>
              <a:t>. Henryk </a:t>
            </a:r>
            <a:r>
              <a:rPr lang="pl-PL" sz="2400" dirty="0">
                <a:solidFill>
                  <a:schemeClr val="accent1"/>
                </a:solidFill>
                <a:latin typeface="Arial" panose="020B0604020202020204" pitchFamily="34" charset="0"/>
                <a:cs typeface="Arial" panose="020B0604020202020204" pitchFamily="34" charset="0"/>
              </a:rPr>
              <a:t>Zygalski</a:t>
            </a:r>
            <a:r>
              <a:rPr lang="pl-PL" sz="2400" dirty="0">
                <a:latin typeface="Arial" panose="020B0604020202020204" pitchFamily="34" charset="0"/>
                <a:cs typeface="Arial" panose="020B0604020202020204" pitchFamily="34" charset="0"/>
              </a:rPr>
              <a:t> pozostał w Anglii gdzie </a:t>
            </a:r>
            <a:r>
              <a:rPr lang="pl-PL" sz="2400" dirty="0">
                <a:solidFill>
                  <a:schemeClr val="accent1"/>
                </a:solidFill>
                <a:latin typeface="Arial" panose="020B0604020202020204" pitchFamily="34" charset="0"/>
                <a:cs typeface="Arial" panose="020B0604020202020204" pitchFamily="34" charset="0"/>
              </a:rPr>
              <a:t>uczył </a:t>
            </a:r>
            <a:r>
              <a:rPr lang="pl-PL" sz="2400" dirty="0" smtClean="0">
                <a:solidFill>
                  <a:schemeClr val="accent1"/>
                </a:solidFill>
                <a:latin typeface="Arial" panose="020B0604020202020204" pitchFamily="34" charset="0"/>
                <a:cs typeface="Arial" panose="020B0604020202020204" pitchFamily="34" charset="0"/>
              </a:rPr>
              <a:t>matematyki </a:t>
            </a:r>
            <a:r>
              <a:rPr lang="pl-PL" sz="2400" dirty="0">
                <a:latin typeface="Arial" panose="020B0604020202020204" pitchFamily="34" charset="0"/>
                <a:cs typeface="Arial" panose="020B0604020202020204" pitchFamily="34" charset="0"/>
              </a:rPr>
              <a:t>w prowincjonalnej szkole. </a:t>
            </a:r>
            <a:r>
              <a:rPr lang="pl-PL" sz="2400" dirty="0" smtClean="0">
                <a:latin typeface="Arial" panose="020B0604020202020204" pitchFamily="34" charset="0"/>
                <a:cs typeface="Arial" panose="020B0604020202020204" pitchFamily="34" charset="0"/>
              </a:rPr>
              <a:t> Chyba nie zarabiał zbyt wiele, bo „dorabiał” jako  </a:t>
            </a:r>
            <a:r>
              <a:rPr lang="pl-PL" sz="2400" dirty="0" smtClean="0">
                <a:solidFill>
                  <a:schemeClr val="accent1"/>
                </a:solidFill>
                <a:latin typeface="Arial" panose="020B0604020202020204" pitchFamily="34" charset="0"/>
                <a:cs typeface="Arial" panose="020B0604020202020204" pitchFamily="34" charset="0"/>
              </a:rPr>
              <a:t>kawiarniany Pianista</a:t>
            </a:r>
            <a:r>
              <a:rPr lang="pl-PL" sz="2400" dirty="0" smtClean="0">
                <a:latin typeface="Arial" panose="020B0604020202020204" pitchFamily="34" charset="0"/>
                <a:cs typeface="Arial" panose="020B0604020202020204" pitchFamily="34" charset="0"/>
              </a:rPr>
              <a:t>. Zmarł </a:t>
            </a:r>
            <a:r>
              <a:rPr lang="pl-PL" sz="2400" dirty="0">
                <a:latin typeface="Arial" panose="020B0604020202020204" pitchFamily="34" charset="0"/>
                <a:cs typeface="Arial" panose="020B0604020202020204" pitchFamily="34" charset="0"/>
              </a:rPr>
              <a:t>w 1977 roku. Jerzy Różycki utonął w 1942 roku wraz 222 innymi </a:t>
            </a:r>
            <a:r>
              <a:rPr lang="pl-PL" sz="2400" dirty="0" smtClean="0">
                <a:latin typeface="Arial" panose="020B0604020202020204" pitchFamily="34" charset="0"/>
                <a:cs typeface="Arial" panose="020B0604020202020204" pitchFamily="34" charset="0"/>
              </a:rPr>
              <a:t>osobami  </a:t>
            </a:r>
            <a:r>
              <a:rPr lang="pl-PL" sz="2400" dirty="0">
                <a:latin typeface="Arial" panose="020B0604020202020204" pitchFamily="34" charset="0"/>
                <a:cs typeface="Arial" panose="020B0604020202020204" pitchFamily="34" charset="0"/>
              </a:rPr>
              <a:t>w </a:t>
            </a:r>
            <a:r>
              <a:rPr lang="pl-PL" sz="2400" dirty="0">
                <a:solidFill>
                  <a:schemeClr val="accent1"/>
                </a:solidFill>
                <a:latin typeface="Arial" panose="020B0604020202020204" pitchFamily="34" charset="0"/>
                <a:cs typeface="Arial" panose="020B0604020202020204" pitchFamily="34" charset="0"/>
              </a:rPr>
              <a:t>katastrofie statku</a:t>
            </a:r>
            <a:r>
              <a:rPr lang="pl-PL" sz="2400" dirty="0">
                <a:latin typeface="Arial" panose="020B0604020202020204" pitchFamily="34" charset="0"/>
                <a:cs typeface="Arial" panose="020B0604020202020204" pitchFamily="34" charset="0"/>
              </a:rPr>
              <a:t>, którym płynął z </a:t>
            </a:r>
            <a:r>
              <a:rPr lang="pl-PL" sz="2400" dirty="0" err="1">
                <a:latin typeface="Arial" panose="020B0604020202020204" pitchFamily="34" charset="0"/>
                <a:cs typeface="Arial" panose="020B0604020202020204" pitchFamily="34" charset="0"/>
              </a:rPr>
              <a:t>Algerii</a:t>
            </a:r>
            <a:r>
              <a:rPr lang="pl-PL" sz="2400" dirty="0">
                <a:latin typeface="Arial" panose="020B0604020202020204" pitchFamily="34" charset="0"/>
                <a:cs typeface="Arial" panose="020B0604020202020204" pitchFamily="34" charset="0"/>
              </a:rPr>
              <a:t> do Francji.</a:t>
            </a:r>
          </a:p>
        </p:txBody>
      </p:sp>
    </p:spTree>
    <p:extLst>
      <p:ext uri="{BB962C8B-B14F-4D97-AF65-F5344CB8AC3E}">
        <p14:creationId xmlns:p14="http://schemas.microsoft.com/office/powerpoint/2010/main" xmlns="" val="330668908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685801" y="0"/>
            <a:ext cx="10396882" cy="1837765"/>
          </a:xfrm>
        </p:spPr>
        <p:txBody>
          <a:bodyPr/>
          <a:lstStyle/>
          <a:p>
            <a:r>
              <a:rPr lang="pl-PL" smtClean="0"/>
              <a:t>             Losy Powojenne (4)</a:t>
            </a:r>
            <a:endParaRPr lang="pl-PL"/>
          </a:p>
        </p:txBody>
      </p:sp>
      <p:sp>
        <p:nvSpPr>
          <p:cNvPr id="3" name="Symbol zastępczy zawartości 2"/>
          <p:cNvSpPr>
            <a:spLocks noGrp="1"/>
          </p:cNvSpPr>
          <p:nvPr>
            <p:ph sz="quarter" idx="13"/>
          </p:nvPr>
        </p:nvSpPr>
        <p:spPr>
          <a:xfrm>
            <a:off x="685800" y="1207008"/>
            <a:ext cx="10394707" cy="4425696"/>
          </a:xfrm>
        </p:spPr>
        <p:txBody>
          <a:bodyPr>
            <a:normAutofit/>
          </a:bodyPr>
          <a:lstStyle/>
          <a:p>
            <a:pPr marL="0" indent="0">
              <a:buNone/>
            </a:pPr>
            <a:r>
              <a:rPr lang="pl-PL" sz="2400" dirty="0" smtClean="0">
                <a:latin typeface="Arial" panose="020B0604020202020204" pitchFamily="34" charset="0"/>
                <a:cs typeface="Arial" panose="020B0604020202020204" pitchFamily="34" charset="0"/>
              </a:rPr>
              <a:t>Trudna sytuacja materialna  </a:t>
            </a:r>
            <a:r>
              <a:rPr lang="pl-PL" sz="2400" dirty="0" err="1" smtClean="0">
                <a:latin typeface="Arial" panose="020B0604020202020204" pitchFamily="34" charset="0"/>
                <a:cs typeface="Arial" panose="020B0604020202020204" pitchFamily="34" charset="0"/>
              </a:rPr>
              <a:t>Rejewskiegi</a:t>
            </a:r>
            <a:r>
              <a:rPr lang="pl-PL" sz="2400" dirty="0" smtClean="0">
                <a:latin typeface="Arial" panose="020B0604020202020204" pitchFamily="34" charset="0"/>
                <a:cs typeface="Arial" panose="020B0604020202020204" pitchFamily="34" charset="0"/>
              </a:rPr>
              <a:t> i  Zygalskiego  po wojnie (przypomnijmy, że </a:t>
            </a:r>
            <a:r>
              <a:rPr lang="pl-PL" sz="2400" dirty="0" err="1" smtClean="0">
                <a:latin typeface="Arial" panose="020B0604020202020204" pitchFamily="34" charset="0"/>
                <a:cs typeface="Arial" panose="020B0604020202020204" pitchFamily="34" charset="0"/>
              </a:rPr>
              <a:t>różycki</a:t>
            </a:r>
            <a:r>
              <a:rPr lang="pl-PL" sz="2400" dirty="0" smtClean="0">
                <a:latin typeface="Arial" panose="020B0604020202020204" pitchFamily="34" charset="0"/>
                <a:cs typeface="Arial" panose="020B0604020202020204" pitchFamily="34" charset="0"/>
              </a:rPr>
              <a:t> zginął  w katastrofie morskiej) wynikały z politycznej sytuacji zwanej „zimną wojną”.  Historia Enigmy objęta była ścisłą tajemnicą  i jej bohaterowie, którzy przeżyli wojnę, mieli stanowczy </a:t>
            </a:r>
            <a:r>
              <a:rPr lang="pl-PL" sz="2400" dirty="0" smtClean="0">
                <a:solidFill>
                  <a:schemeClr val="accent1"/>
                </a:solidFill>
                <a:latin typeface="Arial" panose="020B0604020202020204" pitchFamily="34" charset="0"/>
                <a:cs typeface="Arial" panose="020B0604020202020204" pitchFamily="34" charset="0"/>
              </a:rPr>
              <a:t>zakaz mówienia czegokolwiek </a:t>
            </a:r>
            <a:r>
              <a:rPr lang="pl-PL" sz="2400" dirty="0" smtClean="0">
                <a:latin typeface="Arial" panose="020B0604020202020204" pitchFamily="34" charset="0"/>
                <a:cs typeface="Arial" panose="020B0604020202020204" pitchFamily="34" charset="0"/>
              </a:rPr>
              <a:t>na ten </a:t>
            </a:r>
            <a:r>
              <a:rPr lang="pl-PL" sz="2400" dirty="0" smtClean="0">
                <a:latin typeface="Arial" panose="020B0604020202020204" pitchFamily="34" charset="0"/>
                <a:cs typeface="Arial" panose="020B0604020202020204" pitchFamily="34" charset="0"/>
              </a:rPr>
              <a:t>temat. </a:t>
            </a:r>
            <a:r>
              <a:rPr lang="pl-PL" sz="2400" dirty="0" smtClean="0">
                <a:latin typeface="Arial" panose="020B0604020202020204" pitchFamily="34" charset="0"/>
                <a:cs typeface="Arial" panose="020B0604020202020204" pitchFamily="34" charset="0"/>
              </a:rPr>
              <a:t>Uwaga ta dotyczyła nie tylko Polaków, o czym jeszcze wspomnę.  Ale dziś prawdopodobnie  większość podstawowych informacji jest już odtajniona.</a:t>
            </a:r>
            <a:endParaRPr lang="pl-PL"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255314662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685800" y="1"/>
            <a:ext cx="10396882" cy="742950"/>
          </a:xfrm>
        </p:spPr>
        <p:txBody>
          <a:bodyPr>
            <a:normAutofit fontScale="90000"/>
          </a:bodyPr>
          <a:lstStyle/>
          <a:p>
            <a:r>
              <a:rPr lang="pl-PL" altLang="pl-PL" smtClean="0"/>
              <a:t>                 Pośmiertne zaszczyty</a:t>
            </a:r>
            <a:endParaRPr lang="pl-PL"/>
          </a:p>
        </p:txBody>
      </p:sp>
      <p:sp>
        <p:nvSpPr>
          <p:cNvPr id="3" name="Symbol zastępczy zawartości 2"/>
          <p:cNvSpPr>
            <a:spLocks noGrp="1"/>
          </p:cNvSpPr>
          <p:nvPr>
            <p:ph sz="quarter" idx="13"/>
          </p:nvPr>
        </p:nvSpPr>
        <p:spPr>
          <a:xfrm>
            <a:off x="685800" y="742952"/>
            <a:ext cx="10394707" cy="4631634"/>
          </a:xfrm>
        </p:spPr>
        <p:txBody>
          <a:bodyPr>
            <a:normAutofit/>
          </a:bodyPr>
          <a:lstStyle/>
          <a:p>
            <a:pPr marL="0" indent="0">
              <a:buNone/>
            </a:pPr>
            <a:r>
              <a:rPr lang="pl-PL" altLang="pl-PL" sz="2400" dirty="0">
                <a:latin typeface="Arial" panose="020B0604020202020204" pitchFamily="34" charset="0"/>
                <a:cs typeface="Arial" panose="020B0604020202020204" pitchFamily="34" charset="0"/>
              </a:rPr>
              <a:t>W 2000 </a:t>
            </a:r>
            <a:r>
              <a:rPr lang="pl-PL" altLang="pl-PL" sz="2400" dirty="0" smtClean="0">
                <a:latin typeface="Arial" panose="020B0604020202020204" pitchFamily="34" charset="0"/>
                <a:cs typeface="Arial" panose="020B0604020202020204" pitchFamily="34" charset="0"/>
              </a:rPr>
              <a:t>roku </a:t>
            </a:r>
            <a:r>
              <a:rPr lang="pl-PL" altLang="pl-PL" sz="2400" dirty="0">
                <a:latin typeface="Arial" panose="020B0604020202020204" pitchFamily="34" charset="0"/>
                <a:cs typeface="Arial" panose="020B0604020202020204" pitchFamily="34" charset="0"/>
              </a:rPr>
              <a:t>cała trójka, Marian Rejewski, Jerzy </a:t>
            </a:r>
            <a:r>
              <a:rPr lang="pl-PL" altLang="pl-PL" sz="2400" dirty="0" smtClean="0">
                <a:latin typeface="Arial" panose="020B0604020202020204" pitchFamily="34" charset="0"/>
                <a:cs typeface="Arial" panose="020B0604020202020204" pitchFamily="34" charset="0"/>
              </a:rPr>
              <a:t>Różycki </a:t>
            </a:r>
            <a:r>
              <a:rPr lang="pl-PL" altLang="pl-PL" sz="2400" dirty="0">
                <a:latin typeface="Arial" panose="020B0604020202020204" pitchFamily="34" charset="0"/>
                <a:cs typeface="Arial" panose="020B0604020202020204" pitchFamily="34" charset="0"/>
              </a:rPr>
              <a:t>i Henryk </a:t>
            </a:r>
            <a:r>
              <a:rPr lang="pl-PL" altLang="pl-PL" sz="2400" dirty="0" smtClean="0">
                <a:latin typeface="Arial" panose="020B0604020202020204" pitchFamily="34" charset="0"/>
                <a:cs typeface="Arial" panose="020B0604020202020204" pitchFamily="34" charset="0"/>
              </a:rPr>
              <a:t>Zygalski, została  </a:t>
            </a:r>
            <a:r>
              <a:rPr lang="pl-PL" altLang="pl-PL" sz="2400" dirty="0">
                <a:latin typeface="Arial" panose="020B0604020202020204" pitchFamily="34" charset="0"/>
                <a:cs typeface="Arial" panose="020B0604020202020204" pitchFamily="34" charset="0"/>
              </a:rPr>
              <a:t>postanowieniem</a:t>
            </a:r>
            <a:r>
              <a:rPr lang="pl-PL" altLang="pl-PL" sz="2400" dirty="0">
                <a:solidFill>
                  <a:srgbClr val="FF0000"/>
                </a:solidFill>
                <a:latin typeface="Arial" panose="020B0604020202020204" pitchFamily="34" charset="0"/>
                <a:cs typeface="Arial" panose="020B0604020202020204" pitchFamily="34" charset="0"/>
              </a:rPr>
              <a:t> </a:t>
            </a:r>
            <a:r>
              <a:rPr lang="pl-PL" altLang="pl-PL" sz="2400" dirty="0" smtClean="0">
                <a:solidFill>
                  <a:srgbClr val="FF0000"/>
                </a:solidFill>
                <a:latin typeface="Arial" panose="020B0604020202020204" pitchFamily="34" charset="0"/>
                <a:cs typeface="Arial" panose="020B0604020202020204" pitchFamily="34" charset="0"/>
              </a:rPr>
              <a:t>Prezydenta </a:t>
            </a:r>
            <a:r>
              <a:rPr lang="pl-PL" altLang="pl-PL" sz="2400" dirty="0">
                <a:solidFill>
                  <a:srgbClr val="FF0000"/>
                </a:solidFill>
                <a:latin typeface="Arial" panose="020B0604020202020204" pitchFamily="34" charset="0"/>
                <a:cs typeface="Arial" panose="020B0604020202020204" pitchFamily="34" charset="0"/>
              </a:rPr>
              <a:t>Rzeczypospolitej </a:t>
            </a:r>
            <a:r>
              <a:rPr lang="pl-PL" altLang="pl-PL" sz="2400" dirty="0">
                <a:latin typeface="Arial" panose="020B0604020202020204" pitchFamily="34" charset="0"/>
                <a:cs typeface="Arial" panose="020B0604020202020204" pitchFamily="34" charset="0"/>
              </a:rPr>
              <a:t>odznaczona</a:t>
            </a:r>
            <a:r>
              <a:rPr lang="pl-PL" altLang="pl-PL" sz="2400" dirty="0">
                <a:solidFill>
                  <a:srgbClr val="FF0000"/>
                </a:solidFill>
                <a:latin typeface="Arial" panose="020B0604020202020204" pitchFamily="34" charset="0"/>
                <a:cs typeface="Arial" panose="020B0604020202020204" pitchFamily="34" charset="0"/>
              </a:rPr>
              <a:t> Krzyżem Wielkim </a:t>
            </a:r>
            <a:r>
              <a:rPr lang="pl-PL" altLang="pl-PL" sz="2400" dirty="0" smtClean="0">
                <a:solidFill>
                  <a:srgbClr val="FF0000"/>
                </a:solidFill>
                <a:latin typeface="Arial" panose="020B0604020202020204" pitchFamily="34" charset="0"/>
                <a:cs typeface="Arial" panose="020B0604020202020204" pitchFamily="34" charset="0"/>
              </a:rPr>
              <a:t>Orderu </a:t>
            </a:r>
            <a:r>
              <a:rPr lang="pl-PL" altLang="pl-PL" sz="2400" dirty="0">
                <a:solidFill>
                  <a:srgbClr val="FF0000"/>
                </a:solidFill>
                <a:latin typeface="Arial" panose="020B0604020202020204" pitchFamily="34" charset="0"/>
                <a:cs typeface="Arial" panose="020B0604020202020204" pitchFamily="34" charset="0"/>
              </a:rPr>
              <a:t>Odrodzenia Polski.   </a:t>
            </a:r>
            <a:r>
              <a:rPr lang="pl-PL" altLang="pl-PL" sz="2400" dirty="0">
                <a:latin typeface="Arial" panose="020B0604020202020204" pitchFamily="34" charset="0"/>
                <a:cs typeface="Arial" panose="020B0604020202020204" pitchFamily="34" charset="0"/>
              </a:rPr>
              <a:t>Na koniec informacja szczególnie interesująca: W maju 2014 r.</a:t>
            </a:r>
            <a:r>
              <a:rPr lang="pl-PL" altLang="pl-PL" sz="2400" dirty="0">
                <a:solidFill>
                  <a:srgbClr val="FF0000"/>
                </a:solidFill>
                <a:latin typeface="Arial" panose="020B0604020202020204" pitchFamily="34" charset="0"/>
                <a:cs typeface="Arial" panose="020B0604020202020204" pitchFamily="34" charset="0"/>
              </a:rPr>
              <a:t> </a:t>
            </a:r>
            <a:r>
              <a:rPr lang="pl-PL" altLang="pl-PL" sz="2400" dirty="0" err="1">
                <a:solidFill>
                  <a:srgbClr val="FF0000"/>
                </a:solidFill>
                <a:latin typeface="Arial" panose="020B0604020202020204" pitchFamily="34" charset="0"/>
                <a:cs typeface="Arial" panose="020B0604020202020204" pitchFamily="34" charset="0"/>
              </a:rPr>
              <a:t>Institute</a:t>
            </a:r>
            <a:r>
              <a:rPr lang="pl-PL" altLang="pl-PL" sz="2400" dirty="0">
                <a:solidFill>
                  <a:srgbClr val="FF0000"/>
                </a:solidFill>
                <a:latin typeface="Arial" panose="020B0604020202020204" pitchFamily="34" charset="0"/>
                <a:cs typeface="Arial" panose="020B0604020202020204" pitchFamily="34" charset="0"/>
              </a:rPr>
              <a:t> of </a:t>
            </a:r>
            <a:r>
              <a:rPr lang="pl-PL" altLang="pl-PL" sz="2400" dirty="0" err="1">
                <a:solidFill>
                  <a:srgbClr val="FF0000"/>
                </a:solidFill>
                <a:latin typeface="Arial" panose="020B0604020202020204" pitchFamily="34" charset="0"/>
                <a:cs typeface="Arial" panose="020B0604020202020204" pitchFamily="34" charset="0"/>
              </a:rPr>
              <a:t>Electrical</a:t>
            </a:r>
            <a:r>
              <a:rPr lang="pl-PL" altLang="pl-PL" sz="2400" dirty="0">
                <a:solidFill>
                  <a:srgbClr val="FF0000"/>
                </a:solidFill>
                <a:latin typeface="Arial" panose="020B0604020202020204" pitchFamily="34" charset="0"/>
                <a:cs typeface="Arial" panose="020B0604020202020204" pitchFamily="34" charset="0"/>
              </a:rPr>
              <a:t> and Electronic </a:t>
            </a:r>
            <a:r>
              <a:rPr lang="pl-PL" altLang="pl-PL" sz="2400" dirty="0" err="1">
                <a:solidFill>
                  <a:srgbClr val="FF0000"/>
                </a:solidFill>
                <a:latin typeface="Arial" panose="020B0604020202020204" pitchFamily="34" charset="0"/>
                <a:cs typeface="Arial" panose="020B0604020202020204" pitchFamily="34" charset="0"/>
              </a:rPr>
              <a:t>Engineers</a:t>
            </a:r>
            <a:r>
              <a:rPr lang="pl-PL" altLang="pl-PL" sz="2400" dirty="0">
                <a:solidFill>
                  <a:srgbClr val="FF0000"/>
                </a:solidFill>
                <a:latin typeface="Arial" panose="020B0604020202020204" pitchFamily="34" charset="0"/>
                <a:cs typeface="Arial" panose="020B0604020202020204" pitchFamily="34" charset="0"/>
              </a:rPr>
              <a:t> </a:t>
            </a:r>
            <a:r>
              <a:rPr lang="pl-PL" altLang="pl-PL" sz="2400" dirty="0" err="1">
                <a:solidFill>
                  <a:srgbClr val="FF0000"/>
                </a:solidFill>
                <a:latin typeface="Arial" panose="020B0604020202020204" pitchFamily="34" charset="0"/>
                <a:cs typeface="Arial" panose="020B0604020202020204" pitchFamily="34" charset="0"/>
              </a:rPr>
              <a:t>Board</a:t>
            </a:r>
            <a:r>
              <a:rPr lang="pl-PL" altLang="pl-PL" sz="2400" dirty="0">
                <a:solidFill>
                  <a:srgbClr val="FF0000"/>
                </a:solidFill>
                <a:latin typeface="Arial" panose="020B0604020202020204" pitchFamily="34" charset="0"/>
                <a:cs typeface="Arial" panose="020B0604020202020204" pitchFamily="34" charset="0"/>
              </a:rPr>
              <a:t> of </a:t>
            </a:r>
            <a:r>
              <a:rPr lang="pl-PL" altLang="pl-PL" sz="2400" dirty="0" err="1">
                <a:solidFill>
                  <a:srgbClr val="FF0000"/>
                </a:solidFill>
                <a:latin typeface="Arial" panose="020B0604020202020204" pitchFamily="34" charset="0"/>
                <a:cs typeface="Arial" panose="020B0604020202020204" pitchFamily="34" charset="0"/>
              </a:rPr>
              <a:t>Directors</a:t>
            </a:r>
            <a:r>
              <a:rPr lang="pl-PL" altLang="pl-PL" sz="2400" dirty="0">
                <a:solidFill>
                  <a:srgbClr val="FF0000"/>
                </a:solidFill>
                <a:latin typeface="Arial" panose="020B0604020202020204" pitchFamily="34" charset="0"/>
                <a:cs typeface="Arial" panose="020B0604020202020204" pitchFamily="34" charset="0"/>
              </a:rPr>
              <a:t> </a:t>
            </a:r>
            <a:r>
              <a:rPr lang="pl-PL" altLang="pl-PL" sz="2400" dirty="0">
                <a:latin typeface="Arial" panose="020B0604020202020204" pitchFamily="34" charset="0"/>
                <a:cs typeface="Arial" panose="020B0604020202020204" pitchFamily="34" charset="0"/>
              </a:rPr>
              <a:t>przyznało </a:t>
            </a:r>
            <a:r>
              <a:rPr lang="pl-PL" altLang="pl-PL" sz="2400" dirty="0" err="1">
                <a:latin typeface="Arial" panose="020B0604020202020204" pitchFamily="34" charset="0"/>
                <a:cs typeface="Arial" panose="020B0604020202020204" pitchFamily="34" charset="0"/>
              </a:rPr>
              <a:t>naj-wyższe</a:t>
            </a:r>
            <a:r>
              <a:rPr lang="pl-PL" altLang="pl-PL" sz="2400" dirty="0">
                <a:latin typeface="Arial" panose="020B0604020202020204" pitchFamily="34" charset="0"/>
                <a:cs typeface="Arial" panose="020B0604020202020204" pitchFamily="34" charset="0"/>
              </a:rPr>
              <a:t> odznaczenie  </a:t>
            </a:r>
            <a:r>
              <a:rPr lang="pl-PL" altLang="pl-PL" sz="2400" dirty="0">
                <a:solidFill>
                  <a:srgbClr val="FF0000"/>
                </a:solidFill>
                <a:latin typeface="Arial" panose="020B0604020202020204" pitchFamily="34" charset="0"/>
                <a:cs typeface="Arial" panose="020B0604020202020204" pitchFamily="34" charset="0"/>
              </a:rPr>
              <a:t>„Milestone” </a:t>
            </a:r>
            <a:r>
              <a:rPr lang="pl-PL" altLang="pl-PL" sz="2400" dirty="0">
                <a:latin typeface="Arial" panose="020B0604020202020204" pitchFamily="34" charset="0"/>
                <a:cs typeface="Arial" panose="020B0604020202020204" pitchFamily="34" charset="0"/>
              </a:rPr>
              <a:t>trzem polskim </a:t>
            </a:r>
            <a:r>
              <a:rPr lang="pl-PL" altLang="pl-PL" sz="2400" dirty="0" err="1">
                <a:latin typeface="Arial" panose="020B0604020202020204" pitchFamily="34" charset="0"/>
                <a:cs typeface="Arial" panose="020B0604020202020204" pitchFamily="34" charset="0"/>
              </a:rPr>
              <a:t>mate-matykom</a:t>
            </a:r>
            <a:r>
              <a:rPr lang="pl-PL" altLang="pl-PL" sz="2400" dirty="0">
                <a:latin typeface="Arial" panose="020B0604020202020204" pitchFamily="34" charset="0"/>
                <a:cs typeface="Arial" panose="020B0604020202020204" pitchFamily="34" charset="0"/>
              </a:rPr>
              <a:t>, którzy w latach 1932-1939 </a:t>
            </a:r>
            <a:r>
              <a:rPr lang="pl-PL" altLang="pl-PL" sz="2400" dirty="0">
                <a:solidFill>
                  <a:schemeClr val="accent1"/>
                </a:solidFill>
                <a:latin typeface="Arial" panose="020B0604020202020204" pitchFamily="34" charset="0"/>
                <a:cs typeface="Arial" panose="020B0604020202020204" pitchFamily="34" charset="0"/>
              </a:rPr>
              <a:t>złamali po raz pierwszy kody maszyny szyfrującej „Enigma”.</a:t>
            </a:r>
          </a:p>
        </p:txBody>
      </p:sp>
    </p:spTree>
    <p:extLst>
      <p:ext uri="{BB962C8B-B14F-4D97-AF65-F5344CB8AC3E}">
        <p14:creationId xmlns:p14="http://schemas.microsoft.com/office/powerpoint/2010/main" xmlns="" val="188488118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685801" y="146305"/>
            <a:ext cx="10396882" cy="969264"/>
          </a:xfrm>
        </p:spPr>
        <p:txBody>
          <a:bodyPr/>
          <a:lstStyle/>
          <a:p>
            <a:r>
              <a:rPr lang="pl-PL" smtClean="0"/>
              <a:t>           Pośmiertne  Zaszczyty </a:t>
            </a:r>
            <a:endParaRPr lang="pl-PL"/>
          </a:p>
        </p:txBody>
      </p:sp>
      <p:sp>
        <p:nvSpPr>
          <p:cNvPr id="3" name="Symbol zastępczy zawartości 2"/>
          <p:cNvSpPr>
            <a:spLocks noGrp="1"/>
          </p:cNvSpPr>
          <p:nvPr>
            <p:ph sz="quarter" idx="13"/>
          </p:nvPr>
        </p:nvSpPr>
        <p:spPr>
          <a:xfrm>
            <a:off x="685800" y="1115569"/>
            <a:ext cx="10394707" cy="4259017"/>
          </a:xfrm>
        </p:spPr>
        <p:txBody>
          <a:bodyPr>
            <a:noAutofit/>
          </a:bodyPr>
          <a:lstStyle/>
          <a:p>
            <a:pPr marL="0" indent="0">
              <a:buNone/>
            </a:pPr>
            <a:r>
              <a:rPr lang="pl-PL" sz="2400" dirty="0" smtClean="0">
                <a:latin typeface="Arial" panose="020B0604020202020204" pitchFamily="34" charset="0"/>
                <a:cs typeface="Arial" panose="020B0604020202020204" pitchFamily="34" charset="0"/>
              </a:rPr>
              <a:t>Polscy bohaterowie  </a:t>
            </a:r>
            <a:r>
              <a:rPr lang="pl-PL" sz="2400" dirty="0" err="1" smtClean="0">
                <a:latin typeface="Arial" panose="020B0604020202020204" pitchFamily="34" charset="0"/>
                <a:cs typeface="Arial" panose="020B0604020202020204" pitchFamily="34" charset="0"/>
              </a:rPr>
              <a:t>dekryptażu</a:t>
            </a:r>
            <a:r>
              <a:rPr lang="pl-PL" sz="2400" dirty="0" smtClean="0">
                <a:latin typeface="Arial" panose="020B0604020202020204" pitchFamily="34" charset="0"/>
                <a:cs typeface="Arial" panose="020B0604020202020204" pitchFamily="34" charset="0"/>
              </a:rPr>
              <a:t>  enigmy  są dziś  </a:t>
            </a:r>
            <a:r>
              <a:rPr lang="pl-PL" sz="2400" dirty="0" err="1" smtClean="0">
                <a:latin typeface="Arial" panose="020B0604020202020204" pitchFamily="34" charset="0"/>
                <a:cs typeface="Arial" panose="020B0604020202020204" pitchFamily="34" charset="0"/>
              </a:rPr>
              <a:t>patro-nami</a:t>
            </a:r>
            <a:r>
              <a:rPr lang="pl-PL" sz="2400" dirty="0" smtClean="0">
                <a:latin typeface="Arial" panose="020B0604020202020204" pitchFamily="34" charset="0"/>
                <a:cs typeface="Arial" panose="020B0604020202020204" pitchFamily="34" charset="0"/>
              </a:rPr>
              <a:t>  szkół, mają swoje ulice, dedykowano im znaczki pocztowe, a na tematy związane z ich wojenną historią na-kręcono kilka filmów. W szczególności  w 1980 roku </a:t>
            </a:r>
            <a:r>
              <a:rPr lang="pl-PL" sz="2400" dirty="0" err="1" smtClean="0">
                <a:latin typeface="Arial" panose="020B0604020202020204" pitchFamily="34" charset="0"/>
                <a:cs typeface="Arial" panose="020B0604020202020204" pitchFamily="34" charset="0"/>
              </a:rPr>
              <a:t>pow-stał</a:t>
            </a:r>
            <a:r>
              <a:rPr lang="pl-PL" sz="2400" dirty="0" smtClean="0">
                <a:latin typeface="Arial" panose="020B0604020202020204" pitchFamily="34" charset="0"/>
                <a:cs typeface="Arial" panose="020B0604020202020204" pitchFamily="34" charset="0"/>
              </a:rPr>
              <a:t> polski serial  </a:t>
            </a:r>
            <a:r>
              <a:rPr lang="pl-PL" sz="2400" dirty="0" smtClean="0">
                <a:solidFill>
                  <a:schemeClr val="accent1"/>
                </a:solidFill>
                <a:latin typeface="Arial" panose="020B0604020202020204" pitchFamily="34" charset="0"/>
                <a:cs typeface="Arial" panose="020B0604020202020204" pitchFamily="34" charset="0"/>
              </a:rPr>
              <a:t>„Tajemnica Enigmy” </a:t>
            </a:r>
            <a:r>
              <a:rPr lang="pl-PL" sz="2400" dirty="0" smtClean="0">
                <a:latin typeface="Arial" panose="020B0604020202020204" pitchFamily="34" charset="0"/>
                <a:cs typeface="Arial" panose="020B0604020202020204" pitchFamily="34" charset="0"/>
              </a:rPr>
              <a:t>. Obsadę podajemy na następnym slajdzie, ale  zdumiewająca  jest </a:t>
            </a:r>
            <a:r>
              <a:rPr lang="pl-PL" sz="2400" dirty="0" err="1" smtClean="0">
                <a:solidFill>
                  <a:schemeClr val="accent1"/>
                </a:solidFill>
                <a:latin typeface="Arial" panose="020B0604020202020204" pitchFamily="34" charset="0"/>
                <a:cs typeface="Arial" panose="020B0604020202020204" pitchFamily="34" charset="0"/>
              </a:rPr>
              <a:t>dezynwoltu-ra</a:t>
            </a:r>
            <a:r>
              <a:rPr lang="pl-PL" sz="2400" dirty="0" smtClean="0">
                <a:latin typeface="Arial" panose="020B0604020202020204" pitchFamily="34" charset="0"/>
                <a:cs typeface="Arial" panose="020B0604020202020204" pitchFamily="34" charset="0"/>
              </a:rPr>
              <a:t>,</a:t>
            </a:r>
            <a:r>
              <a:rPr lang="pl-PL" sz="2400" dirty="0" smtClean="0">
                <a:latin typeface="Arial" panose="020B0604020202020204" pitchFamily="34" charset="0"/>
                <a:cs typeface="Arial" panose="020B0604020202020204" pitchFamily="34" charset="0"/>
              </a:rPr>
              <a:t> </a:t>
            </a:r>
            <a:r>
              <a:rPr lang="pl-PL" sz="2400" dirty="0" smtClean="0">
                <a:latin typeface="Arial" panose="020B0604020202020204" pitchFamily="34" charset="0"/>
                <a:cs typeface="Arial" panose="020B0604020202020204" pitchFamily="34" charset="0"/>
              </a:rPr>
              <a:t>z jaką  piszą o tym niektóre źródła </a:t>
            </a:r>
            <a:r>
              <a:rPr lang="pl-PL" sz="2400" dirty="0" err="1" smtClean="0">
                <a:latin typeface="Arial" panose="020B0604020202020204" pitchFamily="34" charset="0"/>
                <a:cs typeface="Arial" panose="020B0604020202020204" pitchFamily="34" charset="0"/>
              </a:rPr>
              <a:t>(„wi</a:t>
            </a:r>
            <a:r>
              <a:rPr lang="pl-PL" sz="2400" dirty="0" smtClean="0">
                <a:latin typeface="Arial" panose="020B0604020202020204" pitchFamily="34" charset="0"/>
                <a:cs typeface="Arial" panose="020B0604020202020204" pitchFamily="34" charset="0"/>
              </a:rPr>
              <a:t>ki”), reklamując ten serial jako „opisujący udział polskich </a:t>
            </a:r>
            <a:r>
              <a:rPr lang="pl-PL" sz="2400" dirty="0" smtClean="0">
                <a:solidFill>
                  <a:schemeClr val="accent1"/>
                </a:solidFill>
                <a:latin typeface="Arial" panose="020B0604020202020204" pitchFamily="34" charset="0"/>
                <a:cs typeface="Arial" panose="020B0604020202020204" pitchFamily="34" charset="0"/>
              </a:rPr>
              <a:t>inżynierów</a:t>
            </a:r>
            <a:r>
              <a:rPr lang="pl-PL" sz="2400" dirty="0" smtClean="0">
                <a:latin typeface="Arial" panose="020B0604020202020204" pitchFamily="34" charset="0"/>
                <a:cs typeface="Arial" panose="020B0604020202020204" pitchFamily="34" charset="0"/>
              </a:rPr>
              <a:t> w złamaniu szyfru  enigmy”.  O matematyce  ani słowa, a przecież cała trójka  </a:t>
            </a:r>
            <a:r>
              <a:rPr lang="pl-PL" sz="2400" dirty="0" err="1" smtClean="0">
                <a:solidFill>
                  <a:schemeClr val="accent1"/>
                </a:solidFill>
                <a:latin typeface="Arial" panose="020B0604020202020204" pitchFamily="34" charset="0"/>
                <a:cs typeface="Arial" panose="020B0604020202020204" pitchFamily="34" charset="0"/>
              </a:rPr>
              <a:t>rrz</a:t>
            </a:r>
            <a:r>
              <a:rPr lang="pl-PL" sz="2400" dirty="0" smtClean="0">
                <a:latin typeface="Arial" panose="020B0604020202020204" pitchFamily="34" charset="0"/>
                <a:cs typeface="Arial" panose="020B0604020202020204" pitchFamily="34" charset="0"/>
              </a:rPr>
              <a:t>  to byli absolwenci </a:t>
            </a:r>
            <a:r>
              <a:rPr lang="pl-PL" sz="2400" dirty="0" smtClean="0">
                <a:solidFill>
                  <a:srgbClr val="FF0000"/>
                </a:solidFill>
                <a:latin typeface="Arial" panose="020B0604020202020204" pitchFamily="34" charset="0"/>
                <a:cs typeface="Arial" panose="020B0604020202020204" pitchFamily="34" charset="0"/>
              </a:rPr>
              <a:t>matematyki</a:t>
            </a:r>
            <a:r>
              <a:rPr lang="pl-PL" sz="2400" dirty="0" smtClean="0">
                <a:latin typeface="Arial" panose="020B0604020202020204" pitchFamily="34" charset="0"/>
                <a:cs typeface="Arial" panose="020B0604020202020204" pitchFamily="34" charset="0"/>
              </a:rPr>
              <a:t>.</a:t>
            </a:r>
            <a:endParaRPr lang="pl-PL"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183742597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685801" y="1"/>
            <a:ext cx="10396882" cy="1133856"/>
          </a:xfrm>
        </p:spPr>
        <p:txBody>
          <a:bodyPr>
            <a:normAutofit/>
          </a:bodyPr>
          <a:lstStyle/>
          <a:p>
            <a:r>
              <a:rPr lang="pl-PL" smtClean="0"/>
              <a:t>           „Tajemnica    Enigmy” - obsada</a:t>
            </a:r>
            <a:endParaRPr lang="pl-PL"/>
          </a:p>
        </p:txBody>
      </p:sp>
      <p:sp>
        <p:nvSpPr>
          <p:cNvPr id="3" name="Symbol zastępczy zawartości 2"/>
          <p:cNvSpPr>
            <a:spLocks noGrp="1"/>
          </p:cNvSpPr>
          <p:nvPr>
            <p:ph sz="quarter" idx="13"/>
          </p:nvPr>
        </p:nvSpPr>
        <p:spPr>
          <a:xfrm>
            <a:off x="685800" y="1133857"/>
            <a:ext cx="10394707" cy="4535423"/>
          </a:xfrm>
        </p:spPr>
        <p:txBody>
          <a:bodyPr>
            <a:noAutofit/>
          </a:bodyPr>
          <a:lstStyle/>
          <a:p>
            <a:pPr marL="0" lvl="0" indent="0" eaLnBrk="0" fontAlgn="base" hangingPunct="0">
              <a:lnSpc>
                <a:spcPct val="100000"/>
              </a:lnSpc>
              <a:spcBef>
                <a:spcPct val="0"/>
              </a:spcBef>
              <a:spcAft>
                <a:spcPct val="0"/>
              </a:spcAft>
              <a:buClrTx/>
              <a:buSzTx/>
              <a:buNone/>
            </a:pPr>
            <a:endParaRPr lang="pl-PL" altLang="pl-PL" sz="2400" cap="none">
              <a:latin typeface="Arial" panose="020B0604020202020204" pitchFamily="34" charset="0"/>
            </a:endParaRPr>
          </a:p>
          <a:p>
            <a:pPr marL="0" lvl="0" indent="0" eaLnBrk="0" fontAlgn="base" hangingPunct="0">
              <a:lnSpc>
                <a:spcPct val="100000"/>
              </a:lnSpc>
              <a:spcBef>
                <a:spcPct val="0"/>
              </a:spcBef>
              <a:spcAft>
                <a:spcPct val="0"/>
              </a:spcAft>
              <a:buClrTx/>
              <a:buSzTx/>
              <a:buFontTx/>
              <a:buChar char="•"/>
            </a:pPr>
            <a:r>
              <a:rPr lang="pl-PL" altLang="pl-PL" sz="2400" cap="none">
                <a:latin typeface="Arial" panose="020B0604020202020204" pitchFamily="34" charset="0"/>
              </a:rPr>
              <a:t>Marian Rejewski – </a:t>
            </a:r>
            <a:r>
              <a:rPr lang="pl-PL" altLang="pl-PL" sz="2400" cap="none">
                <a:latin typeface="Arial" panose="020B0604020202020204" pitchFamily="34" charset="0"/>
                <a:hlinkClick r:id="rId2" tooltip="Tadeusz Borowski (aktor)"/>
              </a:rPr>
              <a:t>Tadeusz Borowski</a:t>
            </a:r>
            <a:r>
              <a:rPr lang="pl-PL" altLang="pl-PL" sz="2400" cap="none">
                <a:latin typeface="Arial" panose="020B0604020202020204" pitchFamily="34" charset="0"/>
              </a:rPr>
              <a:t> </a:t>
            </a:r>
          </a:p>
          <a:p>
            <a:pPr marL="0" lvl="0" indent="0" eaLnBrk="0" fontAlgn="base" hangingPunct="0">
              <a:lnSpc>
                <a:spcPct val="100000"/>
              </a:lnSpc>
              <a:spcBef>
                <a:spcPct val="0"/>
              </a:spcBef>
              <a:spcAft>
                <a:spcPct val="0"/>
              </a:spcAft>
              <a:buClrTx/>
              <a:buSzTx/>
              <a:buFontTx/>
              <a:buChar char="•"/>
            </a:pPr>
            <a:r>
              <a:rPr lang="pl-PL" altLang="pl-PL" sz="2400" cap="none">
                <a:latin typeface="Arial" panose="020B0604020202020204" pitchFamily="34" charset="0"/>
              </a:rPr>
              <a:t>Jerzy Różycki – </a:t>
            </a:r>
            <a:r>
              <a:rPr lang="pl-PL" altLang="pl-PL" sz="2400" cap="none">
                <a:latin typeface="Arial" panose="020B0604020202020204" pitchFamily="34" charset="0"/>
                <a:hlinkClick r:id="rId3" tooltip="Piotr Fronczewski"/>
              </a:rPr>
              <a:t>Piotr Fronczewski</a:t>
            </a:r>
            <a:r>
              <a:rPr lang="pl-PL" altLang="pl-PL" sz="2400" cap="none">
                <a:latin typeface="Arial" panose="020B0604020202020204" pitchFamily="34" charset="0"/>
              </a:rPr>
              <a:t> </a:t>
            </a:r>
          </a:p>
          <a:p>
            <a:pPr marL="0" lvl="0" indent="0" eaLnBrk="0" fontAlgn="base" hangingPunct="0">
              <a:lnSpc>
                <a:spcPct val="100000"/>
              </a:lnSpc>
              <a:spcBef>
                <a:spcPct val="0"/>
              </a:spcBef>
              <a:spcAft>
                <a:spcPct val="0"/>
              </a:spcAft>
              <a:buClrTx/>
              <a:buSzTx/>
              <a:buFontTx/>
              <a:buChar char="•"/>
            </a:pPr>
            <a:r>
              <a:rPr lang="pl-PL" altLang="pl-PL" sz="2400" cap="none">
                <a:latin typeface="Arial" panose="020B0604020202020204" pitchFamily="34" charset="0"/>
              </a:rPr>
              <a:t>Henryk Zygalski – </a:t>
            </a:r>
            <a:r>
              <a:rPr lang="pl-PL" altLang="pl-PL" sz="2400" cap="none">
                <a:latin typeface="Arial" panose="020B0604020202020204" pitchFamily="34" charset="0"/>
                <a:hlinkClick r:id="rId4" tooltip="Piotr Garlicki"/>
              </a:rPr>
              <a:t>Piotr Garlicki</a:t>
            </a:r>
            <a:r>
              <a:rPr lang="pl-PL" altLang="pl-PL" sz="2400" cap="none">
                <a:latin typeface="Arial" panose="020B0604020202020204" pitchFamily="34" charset="0"/>
              </a:rPr>
              <a:t> </a:t>
            </a:r>
          </a:p>
          <a:p>
            <a:pPr marL="0" lvl="0" indent="0" eaLnBrk="0" fontAlgn="base" hangingPunct="0">
              <a:lnSpc>
                <a:spcPct val="100000"/>
              </a:lnSpc>
              <a:spcBef>
                <a:spcPct val="0"/>
              </a:spcBef>
              <a:spcAft>
                <a:spcPct val="0"/>
              </a:spcAft>
              <a:buClrTx/>
              <a:buSzTx/>
              <a:buFontTx/>
              <a:buChar char="•"/>
            </a:pPr>
            <a:r>
              <a:rPr lang="pl-PL" altLang="pl-PL" sz="2400" cap="none">
                <a:latin typeface="Arial" panose="020B0604020202020204" pitchFamily="34" charset="0"/>
              </a:rPr>
              <a:t>Mjr Gwido Langer – </a:t>
            </a:r>
            <a:r>
              <a:rPr lang="pl-PL" altLang="pl-PL" sz="2400" cap="none">
                <a:latin typeface="Arial" panose="020B0604020202020204" pitchFamily="34" charset="0"/>
                <a:hlinkClick r:id="rId5" tooltip="Janusz Zakrzeński"/>
              </a:rPr>
              <a:t>Janusz Zakrzeński</a:t>
            </a:r>
            <a:r>
              <a:rPr lang="pl-PL" altLang="pl-PL" sz="2400" cap="none">
                <a:latin typeface="Arial" panose="020B0604020202020204" pitchFamily="34" charset="0"/>
              </a:rPr>
              <a:t> </a:t>
            </a:r>
          </a:p>
          <a:p>
            <a:pPr marL="0" lvl="0" indent="0" eaLnBrk="0" fontAlgn="base" hangingPunct="0">
              <a:lnSpc>
                <a:spcPct val="100000"/>
              </a:lnSpc>
              <a:spcBef>
                <a:spcPct val="0"/>
              </a:spcBef>
              <a:spcAft>
                <a:spcPct val="0"/>
              </a:spcAft>
              <a:buClrTx/>
              <a:buSzTx/>
              <a:buFontTx/>
              <a:buChar char="•"/>
            </a:pPr>
            <a:r>
              <a:rPr lang="pl-PL" altLang="pl-PL" sz="2400" cap="none">
                <a:latin typeface="Arial" panose="020B0604020202020204" pitchFamily="34" charset="0"/>
              </a:rPr>
              <a:t>Mjr Maksymilian Ciężki – </a:t>
            </a:r>
            <a:r>
              <a:rPr lang="pl-PL" altLang="pl-PL" sz="2400" cap="none">
                <a:latin typeface="Arial" panose="020B0604020202020204" pitchFamily="34" charset="0"/>
                <a:hlinkClick r:id="rId6" tooltip="Zygmunt Kęstowicz"/>
              </a:rPr>
              <a:t>Zygmunt Kęstowicz</a:t>
            </a:r>
            <a:r>
              <a:rPr lang="pl-PL" altLang="pl-PL" sz="2400" cap="none">
                <a:latin typeface="Arial" panose="020B0604020202020204" pitchFamily="34" charset="0"/>
              </a:rPr>
              <a:t> </a:t>
            </a:r>
          </a:p>
          <a:p>
            <a:pPr marL="0" lvl="0" indent="0" eaLnBrk="0" fontAlgn="base" hangingPunct="0">
              <a:lnSpc>
                <a:spcPct val="100000"/>
              </a:lnSpc>
              <a:spcBef>
                <a:spcPct val="0"/>
              </a:spcBef>
              <a:spcAft>
                <a:spcPct val="0"/>
              </a:spcAft>
              <a:buClrTx/>
              <a:buSzTx/>
              <a:buFontTx/>
              <a:buChar char="•"/>
            </a:pPr>
            <a:r>
              <a:rPr lang="pl-PL" altLang="pl-PL" sz="2400" cap="none">
                <a:latin typeface="Arial" panose="020B0604020202020204" pitchFamily="34" charset="0"/>
              </a:rPr>
              <a:t>Inż Antoni Palluth – </a:t>
            </a:r>
            <a:r>
              <a:rPr lang="pl-PL" altLang="pl-PL" sz="2400" cap="none">
                <a:latin typeface="Arial" panose="020B0604020202020204" pitchFamily="34" charset="0"/>
                <a:hlinkClick r:id="rId7" tooltip="Tadeusz Pluciński"/>
              </a:rPr>
              <a:t>Tadeusz Pluciński</a:t>
            </a:r>
            <a:r>
              <a:rPr lang="pl-PL" altLang="pl-PL" sz="2400" cap="none">
                <a:latin typeface="Arial" panose="020B0604020202020204" pitchFamily="34" charset="0"/>
              </a:rPr>
              <a:t> </a:t>
            </a:r>
          </a:p>
          <a:p>
            <a:pPr marL="0" lvl="0" indent="0" eaLnBrk="0" fontAlgn="base" hangingPunct="0">
              <a:lnSpc>
                <a:spcPct val="100000"/>
              </a:lnSpc>
              <a:spcBef>
                <a:spcPct val="0"/>
              </a:spcBef>
              <a:spcAft>
                <a:spcPct val="0"/>
              </a:spcAft>
              <a:buClrTx/>
              <a:buSzTx/>
              <a:buFontTx/>
              <a:buChar char="•"/>
            </a:pPr>
            <a:r>
              <a:rPr lang="pl-PL" altLang="pl-PL" sz="2400" cap="none">
                <a:latin typeface="Arial" panose="020B0604020202020204" pitchFamily="34" charset="0"/>
              </a:rPr>
              <a:t>Pułkownik Menzies – </a:t>
            </a:r>
            <a:r>
              <a:rPr lang="pl-PL" altLang="pl-PL" sz="2400" cap="none">
                <a:latin typeface="Arial" panose="020B0604020202020204" pitchFamily="34" charset="0"/>
                <a:hlinkClick r:id="rId8" tooltip="Stanisław Zaczyk"/>
              </a:rPr>
              <a:t>Stanisław Zaczyk</a:t>
            </a:r>
            <a:r>
              <a:rPr lang="pl-PL" altLang="pl-PL" sz="2400" cap="none">
                <a:latin typeface="Arial" panose="020B0604020202020204" pitchFamily="34" charset="0"/>
              </a:rPr>
              <a:t> </a:t>
            </a:r>
          </a:p>
          <a:p>
            <a:pPr marL="0" lvl="0" indent="0" eaLnBrk="0" fontAlgn="base" hangingPunct="0">
              <a:lnSpc>
                <a:spcPct val="100000"/>
              </a:lnSpc>
              <a:spcBef>
                <a:spcPct val="0"/>
              </a:spcBef>
              <a:spcAft>
                <a:spcPct val="0"/>
              </a:spcAft>
              <a:buClrTx/>
              <a:buSzTx/>
              <a:buFontTx/>
              <a:buChar char="•"/>
            </a:pPr>
            <a:r>
              <a:rPr lang="pl-PL" altLang="pl-PL" sz="2400" cap="none">
                <a:latin typeface="Arial" panose="020B0604020202020204" pitchFamily="34" charset="0"/>
              </a:rPr>
              <a:t>Podpułkownik Szlich – </a:t>
            </a:r>
            <a:r>
              <a:rPr lang="pl-PL" altLang="pl-PL" sz="2400" cap="none">
                <a:latin typeface="Arial" panose="020B0604020202020204" pitchFamily="34" charset="0"/>
                <a:hlinkClick r:id="rId9" tooltip="Emil Karewicz"/>
              </a:rPr>
              <a:t>Emil Karewicz</a:t>
            </a:r>
            <a:r>
              <a:rPr lang="pl-PL" altLang="pl-PL" sz="2400" cap="none">
                <a:latin typeface="Arial" panose="020B0604020202020204" pitchFamily="34" charset="0"/>
              </a:rPr>
              <a:t> </a:t>
            </a:r>
          </a:p>
          <a:p>
            <a:pPr marL="0" lvl="0" indent="0" eaLnBrk="0" fontAlgn="base" hangingPunct="0">
              <a:lnSpc>
                <a:spcPct val="100000"/>
              </a:lnSpc>
              <a:spcBef>
                <a:spcPct val="0"/>
              </a:spcBef>
              <a:spcAft>
                <a:spcPct val="0"/>
              </a:spcAft>
              <a:buClrTx/>
              <a:buSzTx/>
              <a:buFontTx/>
              <a:buChar char="•"/>
            </a:pPr>
            <a:r>
              <a:rPr lang="pl-PL" altLang="pl-PL" sz="2400" cap="none">
                <a:latin typeface="Arial" panose="020B0604020202020204" pitchFamily="34" charset="0"/>
              </a:rPr>
              <a:t>Pułkownik Rudolf – </a:t>
            </a:r>
            <a:r>
              <a:rPr lang="pl-PL" altLang="pl-PL" sz="2400" cap="none">
                <a:latin typeface="Arial" panose="020B0604020202020204" pitchFamily="34" charset="0"/>
                <a:hlinkClick r:id="rId10" tooltip="Jan Machulski"/>
              </a:rPr>
              <a:t>Jan Machulski</a:t>
            </a:r>
            <a:r>
              <a:rPr lang="pl-PL" altLang="pl-PL" sz="2400" cap="none">
                <a:latin typeface="Arial" panose="020B0604020202020204" pitchFamily="34" charset="0"/>
              </a:rPr>
              <a:t> </a:t>
            </a:r>
          </a:p>
          <a:p>
            <a:pPr marL="0" lvl="0" indent="0" eaLnBrk="0" fontAlgn="base" hangingPunct="0">
              <a:lnSpc>
                <a:spcPct val="100000"/>
              </a:lnSpc>
              <a:spcBef>
                <a:spcPct val="0"/>
              </a:spcBef>
              <a:spcAft>
                <a:spcPct val="0"/>
              </a:spcAft>
              <a:buClrTx/>
              <a:buSzTx/>
              <a:buFontTx/>
              <a:buChar char="•"/>
            </a:pPr>
            <a:r>
              <a:rPr lang="pl-PL" altLang="pl-PL" sz="2400" cap="none">
                <a:latin typeface="Arial" panose="020B0604020202020204" pitchFamily="34" charset="0"/>
              </a:rPr>
              <a:t>Pułkownik Bertrand – </a:t>
            </a:r>
            <a:r>
              <a:rPr lang="pl-PL" altLang="pl-PL" sz="2400" cap="none">
                <a:latin typeface="Arial" panose="020B0604020202020204" pitchFamily="34" charset="0"/>
                <a:hlinkClick r:id="rId11" tooltip="Andrzej Szczepkowski"/>
              </a:rPr>
              <a:t>Andrzej Szczepkowski</a:t>
            </a:r>
            <a:r>
              <a:rPr lang="pl-PL" altLang="pl-PL" sz="2400" cap="none">
                <a:latin typeface="Arial" panose="020B0604020202020204" pitchFamily="34" charset="0"/>
              </a:rPr>
              <a:t> </a:t>
            </a:r>
          </a:p>
          <a:p>
            <a:pPr marL="0" lvl="0" indent="0" eaLnBrk="0" fontAlgn="base" hangingPunct="0">
              <a:lnSpc>
                <a:spcPct val="100000"/>
              </a:lnSpc>
              <a:spcBef>
                <a:spcPct val="0"/>
              </a:spcBef>
              <a:spcAft>
                <a:spcPct val="0"/>
              </a:spcAft>
              <a:buClrTx/>
              <a:buSzTx/>
              <a:buFontTx/>
              <a:buChar char="•"/>
            </a:pPr>
            <a:r>
              <a:rPr lang="pl-PL" altLang="pl-PL" sz="2400" cap="none">
                <a:latin typeface="Arial" panose="020B0604020202020204" pitchFamily="34" charset="0"/>
              </a:rPr>
              <a:t>Pułkownik Zakrzewski – </a:t>
            </a:r>
            <a:r>
              <a:rPr lang="pl-PL" altLang="pl-PL" sz="2400" cap="none">
                <a:latin typeface="Arial" panose="020B0604020202020204" pitchFamily="34" charset="0"/>
                <a:hlinkClick r:id="rId12" tooltip="Stanisław Mikulski"/>
              </a:rPr>
              <a:t>Stanisław Mikulski</a:t>
            </a:r>
            <a:r>
              <a:rPr lang="pl-PL" altLang="pl-PL" sz="2400" cap="none">
                <a:latin typeface="Arial" panose="020B0604020202020204" pitchFamily="34" charset="0"/>
              </a:rPr>
              <a:t> </a:t>
            </a:r>
          </a:p>
          <a:p>
            <a:pPr marL="0" lvl="0" indent="0" eaLnBrk="0" fontAlgn="base" hangingPunct="0">
              <a:lnSpc>
                <a:spcPct val="100000"/>
              </a:lnSpc>
              <a:spcBef>
                <a:spcPct val="0"/>
              </a:spcBef>
              <a:spcAft>
                <a:spcPct val="0"/>
              </a:spcAft>
              <a:buClrTx/>
              <a:buSzTx/>
              <a:buFontTx/>
              <a:buChar char="•"/>
            </a:pPr>
            <a:r>
              <a:rPr lang="pl-PL" altLang="pl-PL" sz="2400" cap="none">
                <a:latin typeface="Arial" panose="020B0604020202020204" pitchFamily="34" charset="0"/>
              </a:rPr>
              <a:t>Wilhelm Canaris – </a:t>
            </a:r>
            <a:r>
              <a:rPr lang="pl-PL" altLang="pl-PL" sz="2400" cap="none">
                <a:latin typeface="Arial" panose="020B0604020202020204" pitchFamily="34" charset="0"/>
                <a:hlinkClick r:id="rId13" tooltip="Tadeusz Szaniecki"/>
              </a:rPr>
              <a:t>Tadeusz Szaniec</a:t>
            </a:r>
            <a:r>
              <a:rPr lang="pl-PL" altLang="pl-PL" sz="2400" cap="none">
                <a:latin typeface="Arial" panose="020B0604020202020204" pitchFamily="34" charset="0"/>
              </a:rPr>
              <a:t> </a:t>
            </a:r>
          </a:p>
          <a:p>
            <a:endParaRPr lang="pl-PL" sz="2400"/>
          </a:p>
        </p:txBody>
      </p:sp>
    </p:spTree>
    <p:extLst>
      <p:ext uri="{BB962C8B-B14F-4D97-AF65-F5344CB8AC3E}">
        <p14:creationId xmlns:p14="http://schemas.microsoft.com/office/powerpoint/2010/main" xmlns="" val="144856156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685801" y="1"/>
            <a:ext cx="10396882" cy="804672"/>
          </a:xfrm>
        </p:spPr>
        <p:txBody>
          <a:bodyPr>
            <a:normAutofit fontScale="90000"/>
          </a:bodyPr>
          <a:lstStyle/>
          <a:p>
            <a:r>
              <a:rPr lang="pl-PL" smtClean="0"/>
              <a:t>              Pamiętkowy znaczek</a:t>
            </a:r>
            <a:endParaRPr lang="pl-PL"/>
          </a:p>
        </p:txBody>
      </p:sp>
      <p:sp>
        <p:nvSpPr>
          <p:cNvPr id="3" name="Symbol zastępczy zawartości 2"/>
          <p:cNvSpPr>
            <a:spLocks noGrp="1"/>
          </p:cNvSpPr>
          <p:nvPr>
            <p:ph sz="quarter" idx="13"/>
          </p:nvPr>
        </p:nvSpPr>
        <p:spPr>
          <a:xfrm>
            <a:off x="557784" y="804673"/>
            <a:ext cx="10394707" cy="4773167"/>
          </a:xfrm>
        </p:spPr>
        <p:txBody>
          <a:bodyPr>
            <a:normAutofit/>
          </a:bodyPr>
          <a:lstStyle/>
          <a:p>
            <a:r>
              <a:rPr lang="pl-PL" sz="4000" smtClean="0"/>
              <a:t>Poczta Polska upamiętniła  Rejewskiego, Różyckiego i Zygalskiego w serii </a:t>
            </a:r>
            <a:r>
              <a:rPr lang="pl-PL" sz="4000" smtClean="0">
                <a:solidFill>
                  <a:srgbClr val="FF0000"/>
                </a:solidFill>
              </a:rPr>
              <a:t>„polacy na świecie”</a:t>
            </a:r>
            <a:endParaRPr lang="pl-PL" sz="4000">
              <a:solidFill>
                <a:srgbClr val="FF0000"/>
              </a:solidFill>
            </a:endParaRPr>
          </a:p>
        </p:txBody>
      </p:sp>
    </p:spTree>
    <p:extLst>
      <p:ext uri="{BB962C8B-B14F-4D97-AF65-F5344CB8AC3E}">
        <p14:creationId xmlns:p14="http://schemas.microsoft.com/office/powerpoint/2010/main" xmlns="" val="184520227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3090672" y="219456"/>
            <a:ext cx="4261103" cy="5888735"/>
          </a:xfrm>
          <a:prstGeom prst="rect">
            <a:avLst/>
          </a:prstGeom>
        </p:spPr>
      </p:pic>
    </p:spTree>
    <p:extLst>
      <p:ext uri="{BB962C8B-B14F-4D97-AF65-F5344CB8AC3E}">
        <p14:creationId xmlns:p14="http://schemas.microsoft.com/office/powerpoint/2010/main" xmlns="" val="18373037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Przykłady Metod Szyfrowania </a:t>
            </a:r>
            <a:endParaRPr lang="pl-PL"/>
          </a:p>
        </p:txBody>
      </p:sp>
      <p:sp>
        <p:nvSpPr>
          <p:cNvPr id="3" name="Symbol zastępczy zawartości 2"/>
          <p:cNvSpPr>
            <a:spLocks noGrp="1"/>
          </p:cNvSpPr>
          <p:nvPr>
            <p:ph sz="quarter" idx="13"/>
          </p:nvPr>
        </p:nvSpPr>
        <p:spPr>
          <a:xfrm>
            <a:off x="685800" y="1649506"/>
            <a:ext cx="10394707" cy="3725080"/>
          </a:xfrm>
        </p:spPr>
        <p:txBody>
          <a:bodyPr>
            <a:noAutofit/>
          </a:bodyPr>
          <a:lstStyle/>
          <a:p>
            <a:r>
              <a:rPr lang="pl-PL" sz="2800" smtClean="0"/>
              <a:t>Inna metoda przesyłania na duże odległości tajnych informacji przebiegała tak: Nadawca informacji, zazwyczaj jakiś możno-władca, wybierał spośród swoich niewolników  takiego, który miał bujną czuprynę. Niewolnika </a:t>
            </a:r>
            <a:r>
              <a:rPr lang="pl-PL" sz="2800" smtClean="0">
                <a:solidFill>
                  <a:schemeClr val="accent1"/>
                </a:solidFill>
              </a:rPr>
              <a:t>golono „na zero” </a:t>
            </a:r>
            <a:r>
              <a:rPr lang="pl-PL" sz="2800" smtClean="0"/>
              <a:t>i na jego głowie </a:t>
            </a:r>
            <a:r>
              <a:rPr lang="pl-PL" sz="2800" smtClean="0">
                <a:solidFill>
                  <a:schemeClr val="accent1"/>
                </a:solidFill>
              </a:rPr>
              <a:t>tatuowano</a:t>
            </a:r>
            <a:r>
              <a:rPr lang="pl-PL" sz="2800" smtClean="0"/>
              <a:t> tekst informacji. Gdy włosy odrosły, niewolnika wysyłano  w daleką podróż do adresata, gdzie niewolnika znowu golono i odczytywano informację.</a:t>
            </a:r>
            <a:endParaRPr lang="pl-PL" sz="2800"/>
          </a:p>
        </p:txBody>
      </p:sp>
    </p:spTree>
    <p:extLst>
      <p:ext uri="{BB962C8B-B14F-4D97-AF65-F5344CB8AC3E}">
        <p14:creationId xmlns:p14="http://schemas.microsoft.com/office/powerpoint/2010/main" xmlns="" val="156284433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685801" y="0"/>
            <a:ext cx="10396882" cy="748145"/>
          </a:xfrm>
        </p:spPr>
        <p:txBody>
          <a:bodyPr>
            <a:normAutofit fontScale="90000"/>
          </a:bodyPr>
          <a:lstStyle/>
          <a:p>
            <a:r>
              <a:rPr lang="pl-PL" smtClean="0"/>
              <a:t>              Ciąg dalszy nastąpił</a:t>
            </a:r>
            <a:endParaRPr lang="pl-PL"/>
          </a:p>
        </p:txBody>
      </p:sp>
      <p:sp>
        <p:nvSpPr>
          <p:cNvPr id="3" name="Symbol zastępczy zawartości 2"/>
          <p:cNvSpPr>
            <a:spLocks noGrp="1"/>
          </p:cNvSpPr>
          <p:nvPr>
            <p:ph sz="quarter" idx="13"/>
          </p:nvPr>
        </p:nvSpPr>
        <p:spPr>
          <a:xfrm>
            <a:off x="0" y="748146"/>
            <a:ext cx="11080507" cy="4626440"/>
          </a:xfrm>
        </p:spPr>
        <p:txBody>
          <a:bodyPr>
            <a:noAutofit/>
          </a:bodyPr>
          <a:lstStyle/>
          <a:p>
            <a:pPr marL="0" indent="0">
              <a:buNone/>
            </a:pPr>
            <a:r>
              <a:rPr lang="pl-PL" sz="2400" dirty="0" smtClean="0">
                <a:latin typeface="Arial" panose="020B0604020202020204" pitchFamily="34" charset="0"/>
                <a:cs typeface="Arial" panose="020B0604020202020204" pitchFamily="34" charset="0"/>
              </a:rPr>
              <a:t>We wrześniu 1939 r0ku nastąpił, w sensie praktycznym, koniec działalności biura Szyfrów  i tym samym koniec </a:t>
            </a:r>
            <a:r>
              <a:rPr lang="pl-PL" sz="2400" dirty="0" err="1" smtClean="0">
                <a:latin typeface="Arial" panose="020B0604020202020204" pitchFamily="34" charset="0"/>
                <a:cs typeface="Arial" panose="020B0604020202020204" pitchFamily="34" charset="0"/>
              </a:rPr>
              <a:t>zaangażowa-nia</a:t>
            </a:r>
            <a:r>
              <a:rPr lang="pl-PL" sz="2400" dirty="0" smtClean="0">
                <a:latin typeface="Arial" panose="020B0604020202020204" pitchFamily="34" charset="0"/>
                <a:cs typeface="Arial" panose="020B0604020202020204" pitchFamily="34" charset="0"/>
              </a:rPr>
              <a:t> Polski w sprawy </a:t>
            </a:r>
            <a:r>
              <a:rPr lang="pl-PL" sz="2400" dirty="0" err="1" smtClean="0">
                <a:latin typeface="Arial" panose="020B0604020202020204" pitchFamily="34" charset="0"/>
                <a:cs typeface="Arial" panose="020B0604020202020204" pitchFamily="34" charset="0"/>
              </a:rPr>
              <a:t>dekryptażu</a:t>
            </a:r>
            <a:r>
              <a:rPr lang="pl-PL" sz="2400" dirty="0" smtClean="0">
                <a:latin typeface="Arial" panose="020B0604020202020204" pitchFamily="34" charset="0"/>
                <a:cs typeface="Arial" panose="020B0604020202020204" pitchFamily="34" charset="0"/>
              </a:rPr>
              <a:t> Enigmy.   Dorobek Rejewskie-go, Różyckiego i Zygalskiego przekazano wywiadom Francji i wielkiej Brytanii . Rejewski i Zygalski, jak wspomnieliśmy, pracowali przez kilka miesięcy we francuskich ośrodkach kryptologicznych, ale po ewakuacji do </a:t>
            </a:r>
            <a:r>
              <a:rPr lang="pl-PL" sz="2400" dirty="0" err="1" smtClean="0">
                <a:latin typeface="Arial" panose="020B0604020202020204" pitchFamily="34" charset="0"/>
                <a:cs typeface="Arial" panose="020B0604020202020204" pitchFamily="34" charset="0"/>
              </a:rPr>
              <a:t>anglii</a:t>
            </a:r>
            <a:r>
              <a:rPr lang="pl-PL" sz="2400" dirty="0" smtClean="0">
                <a:latin typeface="Arial" panose="020B0604020202020204" pitchFamily="34" charset="0"/>
                <a:cs typeface="Arial" panose="020B0604020202020204" pitchFamily="34" charset="0"/>
              </a:rPr>
              <a:t> „marnowali czas” w służbach pomocniczych Polskiej  Armii.  Po upadku Francji w 1940 </a:t>
            </a:r>
            <a:r>
              <a:rPr lang="pl-PL" sz="2400" dirty="0" smtClean="0">
                <a:latin typeface="Arial" panose="020B0604020202020204" pitchFamily="34" charset="0"/>
                <a:cs typeface="Arial" panose="020B0604020202020204" pitchFamily="34" charset="0"/>
              </a:rPr>
              <a:t>roku </a:t>
            </a:r>
            <a:r>
              <a:rPr lang="pl-PL" sz="2400" dirty="0" smtClean="0">
                <a:latin typeface="Arial" panose="020B0604020202020204" pitchFamily="34" charset="0"/>
                <a:cs typeface="Arial" panose="020B0604020202020204" pitchFamily="34" charset="0"/>
              </a:rPr>
              <a:t>także i wywiad francuski przestał odgrywać znaczącą rolę. </a:t>
            </a:r>
            <a:endParaRPr lang="pl-PL"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419459159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685801" y="0"/>
            <a:ext cx="10396882" cy="810491"/>
          </a:xfrm>
        </p:spPr>
        <p:txBody>
          <a:bodyPr>
            <a:normAutofit fontScale="90000"/>
          </a:bodyPr>
          <a:lstStyle/>
          <a:p>
            <a:r>
              <a:rPr lang="pl-PL" smtClean="0"/>
              <a:t>               Ciąg </a:t>
            </a:r>
            <a:r>
              <a:rPr lang="pl-PL"/>
              <a:t>dalszy nastąpił</a:t>
            </a:r>
          </a:p>
        </p:txBody>
      </p:sp>
      <p:sp>
        <p:nvSpPr>
          <p:cNvPr id="3" name="Symbol zastępczy zawartości 2"/>
          <p:cNvSpPr>
            <a:spLocks noGrp="1"/>
          </p:cNvSpPr>
          <p:nvPr>
            <p:ph sz="quarter" idx="13"/>
          </p:nvPr>
        </p:nvSpPr>
        <p:spPr>
          <a:xfrm>
            <a:off x="685800" y="810492"/>
            <a:ext cx="10394707" cy="4564094"/>
          </a:xfrm>
        </p:spPr>
        <p:txBody>
          <a:bodyPr>
            <a:noAutofit/>
          </a:bodyPr>
          <a:lstStyle/>
          <a:p>
            <a:r>
              <a:rPr lang="pl-PL" sz="2800" dirty="0" smtClean="0">
                <a:latin typeface="Arial" panose="020B0604020202020204" pitchFamily="34" charset="0"/>
                <a:cs typeface="Arial" panose="020B0604020202020204" pitchFamily="34" charset="0"/>
              </a:rPr>
              <a:t>Głównym i w zasadzie jedynym miejscem po </a:t>
            </a:r>
            <a:r>
              <a:rPr lang="pl-PL" sz="2800" dirty="0" err="1" smtClean="0">
                <a:latin typeface="Arial" panose="020B0604020202020204" pitchFamily="34" charset="0"/>
                <a:cs typeface="Arial" panose="020B0604020202020204" pitchFamily="34" charset="0"/>
              </a:rPr>
              <a:t>stro-nie</a:t>
            </a:r>
            <a:r>
              <a:rPr lang="pl-PL" sz="2800" dirty="0" smtClean="0">
                <a:latin typeface="Arial" panose="020B0604020202020204" pitchFamily="34" charset="0"/>
                <a:cs typeface="Arial" panose="020B0604020202020204" pitchFamily="34" charset="0"/>
              </a:rPr>
              <a:t> aliantów, gdzie toczyła się „wojna szyfrów, był brytyjski ośrodek kryptologiczny w </a:t>
            </a:r>
            <a:r>
              <a:rPr lang="pl-PL" sz="2800" dirty="0" err="1" smtClean="0">
                <a:solidFill>
                  <a:schemeClr val="accent1"/>
                </a:solidFill>
                <a:latin typeface="Arial" panose="020B0604020202020204" pitchFamily="34" charset="0"/>
                <a:cs typeface="Arial" panose="020B0604020202020204" pitchFamily="34" charset="0"/>
              </a:rPr>
              <a:t>Bletchley</a:t>
            </a:r>
            <a:r>
              <a:rPr lang="pl-PL" sz="2800" dirty="0" smtClean="0">
                <a:solidFill>
                  <a:schemeClr val="accent1"/>
                </a:solidFill>
                <a:latin typeface="Arial" panose="020B0604020202020204" pitchFamily="34" charset="0"/>
                <a:cs typeface="Arial" panose="020B0604020202020204" pitchFamily="34" charset="0"/>
              </a:rPr>
              <a:t> Park</a:t>
            </a:r>
            <a:r>
              <a:rPr lang="pl-PL" sz="2800" dirty="0" smtClean="0">
                <a:latin typeface="Arial" panose="020B0604020202020204" pitchFamily="34" charset="0"/>
                <a:cs typeface="Arial" panose="020B0604020202020204" pitchFamily="34" charset="0"/>
              </a:rPr>
              <a:t>.   Ośrodek ten założony w 1939 roku zatrudniał w pierwszych latach wojny ok. 4000 </a:t>
            </a:r>
            <a:r>
              <a:rPr lang="pl-PL" sz="2800" dirty="0" smtClean="0">
                <a:latin typeface="Arial" panose="020B0604020202020204" pitchFamily="34" charset="0"/>
                <a:cs typeface="Arial" panose="020B0604020202020204" pitchFamily="34" charset="0"/>
              </a:rPr>
              <a:t>osób, </a:t>
            </a:r>
            <a:r>
              <a:rPr lang="pl-PL" sz="2800" dirty="0" smtClean="0">
                <a:latin typeface="Arial" panose="020B0604020202020204" pitchFamily="34" charset="0"/>
                <a:cs typeface="Arial" panose="020B0604020202020204" pitchFamily="34" charset="0"/>
              </a:rPr>
              <a:t>a pod koniec wojny ponad 10000 osób. Pracowali w nim najwybitniejsi  </a:t>
            </a:r>
            <a:r>
              <a:rPr lang="pl-PL" sz="2800" dirty="0" smtClean="0">
                <a:latin typeface="Arial" panose="020B0604020202020204" pitchFamily="34" charset="0"/>
                <a:cs typeface="Arial" panose="020B0604020202020204" pitchFamily="34" charset="0"/>
              </a:rPr>
              <a:t>specjaliści, </a:t>
            </a:r>
            <a:r>
              <a:rPr lang="pl-PL" sz="2800" dirty="0" smtClean="0">
                <a:latin typeface="Arial" panose="020B0604020202020204" pitchFamily="34" charset="0"/>
                <a:cs typeface="Arial" panose="020B0604020202020204" pitchFamily="34" charset="0"/>
              </a:rPr>
              <a:t>jakich można było znaleźć w przecież objętej wojną Wielkiej Brytanii.</a:t>
            </a:r>
            <a:endParaRPr lang="pl-PL"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217971335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ytuł 1"/>
          <p:cNvSpPr>
            <a:spLocks noGrp="1"/>
          </p:cNvSpPr>
          <p:nvPr>
            <p:ph type="title"/>
          </p:nvPr>
        </p:nvSpPr>
        <p:spPr/>
        <p:txBody>
          <a:bodyPr/>
          <a:lstStyle/>
          <a:p>
            <a:pPr eaLnBrk="1" hangingPunct="1"/>
            <a:r>
              <a:rPr lang="pl-PL" altLang="pl-PL" dirty="0" smtClean="0"/>
              <a:t>    BLETCHLEY PARK -  1940</a:t>
            </a:r>
          </a:p>
        </p:txBody>
      </p:sp>
      <p:pic>
        <p:nvPicPr>
          <p:cNvPr id="68611" name="Symbol zastępczy zawartości 3"/>
          <p:cNvPicPr>
            <a:picLocks noGrp="1" noChangeAspect="1"/>
          </p:cNvPicPr>
          <p:nvPr>
            <p:ph idx="4294967295"/>
          </p:nvPr>
        </p:nvPicPr>
        <p:blipFill>
          <a:blip r:embed="rId2">
            <a:extLst>
              <a:ext uri="{28A0092B-C50C-407E-A947-70E740481C1C}">
                <a14:useLocalDpi xmlns:a14="http://schemas.microsoft.com/office/drawing/2010/main" xmlns="" val="0"/>
              </a:ext>
            </a:extLst>
          </a:blip>
          <a:srcRect/>
          <a:stretch>
            <a:fillRect/>
          </a:stretch>
        </p:blipFill>
        <p:spPr>
          <a:xfrm>
            <a:off x="685801" y="1662545"/>
            <a:ext cx="10183089" cy="4985905"/>
          </a:xfrm>
          <a:prstGeom prst="rect">
            <a:avLst/>
          </a:prstGeom>
        </p:spPr>
      </p:pic>
    </p:spTree>
    <p:extLst>
      <p:ext uri="{BB962C8B-B14F-4D97-AF65-F5344CB8AC3E}">
        <p14:creationId xmlns:p14="http://schemas.microsoft.com/office/powerpoint/2010/main" xmlns="" val="369960519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ytuł 1"/>
          <p:cNvSpPr>
            <a:spLocks noGrp="1"/>
          </p:cNvSpPr>
          <p:nvPr>
            <p:ph type="title"/>
          </p:nvPr>
        </p:nvSpPr>
        <p:spPr>
          <a:xfrm>
            <a:off x="685801" y="0"/>
            <a:ext cx="10396882" cy="852055"/>
          </a:xfrm>
        </p:spPr>
        <p:txBody>
          <a:bodyPr/>
          <a:lstStyle/>
          <a:p>
            <a:pPr eaLnBrk="1" hangingPunct="1"/>
            <a:r>
              <a:rPr lang="pl-PL" altLang="pl-PL" dirty="0" smtClean="0"/>
              <a:t>    BLETCHLEY PARK - 2019</a:t>
            </a:r>
          </a:p>
        </p:txBody>
      </p:sp>
      <p:pic>
        <p:nvPicPr>
          <p:cNvPr id="71683" name="Symbol zastępczy zawartości 3"/>
          <p:cNvPicPr>
            <a:picLocks noGrp="1" noChangeAspect="1"/>
          </p:cNvPicPr>
          <p:nvPr>
            <p:ph idx="4294967295"/>
          </p:nvPr>
        </p:nvPicPr>
        <p:blipFill>
          <a:blip r:embed="rId2">
            <a:extLst>
              <a:ext uri="{28A0092B-C50C-407E-A947-70E740481C1C}">
                <a14:useLocalDpi xmlns:a14="http://schemas.microsoft.com/office/drawing/2010/main" xmlns="" val="0"/>
              </a:ext>
            </a:extLst>
          </a:blip>
          <a:srcRect/>
          <a:stretch>
            <a:fillRect/>
          </a:stretch>
        </p:blipFill>
        <p:spPr>
          <a:xfrm>
            <a:off x="685801" y="852056"/>
            <a:ext cx="9933708" cy="4925289"/>
          </a:xfrm>
          <a:prstGeom prst="rect">
            <a:avLst/>
          </a:prstGeom>
        </p:spPr>
      </p:pic>
    </p:spTree>
    <p:extLst>
      <p:ext uri="{BB962C8B-B14F-4D97-AF65-F5344CB8AC3E}">
        <p14:creationId xmlns:p14="http://schemas.microsoft.com/office/powerpoint/2010/main" xmlns="" val="259722885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685801" y="1"/>
            <a:ext cx="10396882" cy="914400"/>
          </a:xfrm>
        </p:spPr>
        <p:txBody>
          <a:bodyPr/>
          <a:lstStyle/>
          <a:p>
            <a:r>
              <a:rPr lang="pl-PL" smtClean="0"/>
              <a:t>                          Alan Turing</a:t>
            </a:r>
            <a:endParaRPr lang="pl-PL"/>
          </a:p>
        </p:txBody>
      </p:sp>
      <p:sp>
        <p:nvSpPr>
          <p:cNvPr id="3" name="Symbol zastępczy zawartości 2"/>
          <p:cNvSpPr>
            <a:spLocks noGrp="1"/>
          </p:cNvSpPr>
          <p:nvPr>
            <p:ph sz="quarter" idx="13"/>
          </p:nvPr>
        </p:nvSpPr>
        <p:spPr>
          <a:xfrm>
            <a:off x="685800" y="768927"/>
            <a:ext cx="10931236" cy="4605659"/>
          </a:xfrm>
        </p:spPr>
        <p:txBody>
          <a:bodyPr>
            <a:normAutofit fontScale="92500" lnSpcReduction="10000"/>
          </a:bodyPr>
          <a:lstStyle/>
          <a:p>
            <a:pPr marL="0" indent="0">
              <a:buNone/>
            </a:pPr>
            <a:r>
              <a:rPr lang="pl-PL" sz="3600" dirty="0">
                <a:latin typeface="Arial" panose="020B0604020202020204" pitchFamily="34" charset="0"/>
                <a:cs typeface="Arial" panose="020B0604020202020204" pitchFamily="34" charset="0"/>
              </a:rPr>
              <a:t> </a:t>
            </a:r>
            <a:r>
              <a:rPr lang="pl-PL" sz="3600" dirty="0" smtClean="0">
                <a:latin typeface="Arial" panose="020B0604020202020204" pitchFamily="34" charset="0"/>
                <a:cs typeface="Arial" panose="020B0604020202020204" pitchFamily="34" charset="0"/>
              </a:rPr>
              <a:t>Wydaje się, że najwybitniejszą z postaci, które pracowały w </a:t>
            </a:r>
            <a:r>
              <a:rPr lang="pl-PL" sz="3600" dirty="0" err="1" smtClean="0">
                <a:latin typeface="Arial" panose="020B0604020202020204" pitchFamily="34" charset="0"/>
                <a:cs typeface="Arial" panose="020B0604020202020204" pitchFamily="34" charset="0"/>
              </a:rPr>
              <a:t>Bletchley</a:t>
            </a:r>
            <a:r>
              <a:rPr lang="pl-PL" sz="3600" dirty="0" smtClean="0">
                <a:latin typeface="Arial" panose="020B0604020202020204" pitchFamily="34" charset="0"/>
                <a:cs typeface="Arial" panose="020B0604020202020204" pitchFamily="34" charset="0"/>
              </a:rPr>
              <a:t> Park był</a:t>
            </a:r>
            <a:r>
              <a:rPr lang="pl-PL" sz="3600" dirty="0" smtClean="0">
                <a:solidFill>
                  <a:schemeClr val="accent1"/>
                </a:solidFill>
                <a:latin typeface="Arial" panose="020B0604020202020204" pitchFamily="34" charset="0"/>
                <a:cs typeface="Arial" panose="020B0604020202020204" pitchFamily="34" charset="0"/>
              </a:rPr>
              <a:t> Alan Turing </a:t>
            </a:r>
            <a:r>
              <a:rPr lang="pl-PL" sz="3600" dirty="0" smtClean="0">
                <a:latin typeface="Arial" panose="020B0604020202020204" pitchFamily="34" charset="0"/>
                <a:cs typeface="Arial" panose="020B0604020202020204" pitchFamily="34" charset="0"/>
              </a:rPr>
              <a:t>(1912 – 1954). </a:t>
            </a:r>
            <a:r>
              <a:rPr lang="pl-PL" sz="3600" dirty="0" smtClean="0">
                <a:latin typeface="Arial" panose="020B0604020202020204" pitchFamily="34" charset="0"/>
                <a:cs typeface="Arial" panose="020B0604020202020204" pitchFamily="34" charset="0"/>
              </a:rPr>
              <a:t> </a:t>
            </a:r>
            <a:r>
              <a:rPr lang="pl-PL" sz="3600" dirty="0" smtClean="0">
                <a:latin typeface="Arial" panose="020B0604020202020204" pitchFamily="34" charset="0"/>
                <a:cs typeface="Arial" panose="020B0604020202020204" pitchFamily="34" charset="0"/>
              </a:rPr>
              <a:t>Ten Brytyjski </a:t>
            </a:r>
            <a:r>
              <a:rPr lang="pl-PL" sz="3600" dirty="0" smtClean="0">
                <a:latin typeface="Arial" panose="020B0604020202020204" pitchFamily="34" charset="0"/>
                <a:cs typeface="Arial" panose="020B0604020202020204" pitchFamily="34" charset="0"/>
              </a:rPr>
              <a:t>matematyk </a:t>
            </a:r>
            <a:r>
              <a:rPr lang="pl-PL" sz="3600" dirty="0" smtClean="0">
                <a:latin typeface="Arial" panose="020B0604020202020204" pitchFamily="34" charset="0"/>
                <a:cs typeface="Arial" panose="020B0604020202020204" pitchFamily="34" charset="0"/>
              </a:rPr>
              <a:t>uważany jest za jednego z największych uczonych  wszechczasów.  Jest twórcą koncepcji tzw</a:t>
            </a:r>
            <a:r>
              <a:rPr lang="pl-PL" sz="3600" dirty="0" smtClean="0">
                <a:solidFill>
                  <a:schemeClr val="accent1"/>
                </a:solidFill>
                <a:latin typeface="Arial" panose="020B0604020202020204" pitchFamily="34" charset="0"/>
                <a:cs typeface="Arial" panose="020B0604020202020204" pitchFamily="34" charset="0"/>
              </a:rPr>
              <a:t>. </a:t>
            </a:r>
            <a:r>
              <a:rPr lang="pl-PL" sz="3600" dirty="0" smtClean="0">
                <a:solidFill>
                  <a:schemeClr val="accent1"/>
                </a:solidFill>
                <a:latin typeface="Arial" panose="020B0604020202020204" pitchFamily="34" charset="0"/>
                <a:cs typeface="Arial" panose="020B0604020202020204" pitchFamily="34" charset="0"/>
                <a:hlinkClick r:id="rId2" tooltip="Maszyna Turinga"/>
              </a:rPr>
              <a:t>maszyny Turinga</a:t>
            </a:r>
            <a:r>
              <a:rPr lang="pl-PL" sz="3600" dirty="0" smtClean="0">
                <a:latin typeface="Arial" panose="020B0604020202020204" pitchFamily="34" charset="0"/>
                <a:cs typeface="Arial" panose="020B0604020202020204" pitchFamily="34" charset="0"/>
              </a:rPr>
              <a:t>.  </a:t>
            </a:r>
            <a:r>
              <a:rPr lang="pl-PL" sz="3600" dirty="0">
                <a:latin typeface="Arial" panose="020B0604020202020204" pitchFamily="34" charset="0"/>
                <a:cs typeface="Arial" panose="020B0604020202020204" pitchFamily="34" charset="0"/>
              </a:rPr>
              <a:t>Uważany </a:t>
            </a:r>
            <a:r>
              <a:rPr lang="pl-PL" sz="3600" dirty="0" smtClean="0">
                <a:latin typeface="Arial" panose="020B0604020202020204" pitchFamily="34" charset="0"/>
                <a:cs typeface="Arial" panose="020B0604020202020204" pitchFamily="34" charset="0"/>
              </a:rPr>
              <a:t>jest za </a:t>
            </a:r>
            <a:r>
              <a:rPr lang="pl-PL" sz="3600" dirty="0" smtClean="0">
                <a:latin typeface="Arial" panose="020B0604020202020204" pitchFamily="34" charset="0"/>
                <a:cs typeface="Arial" panose="020B0604020202020204" pitchFamily="34" charset="0"/>
              </a:rPr>
              <a:t>ojca </a:t>
            </a:r>
            <a:r>
              <a:rPr lang="pl-PL" sz="3600" dirty="0" smtClean="0">
                <a:solidFill>
                  <a:schemeClr val="accent1"/>
                </a:solidFill>
                <a:latin typeface="Arial" panose="020B0604020202020204" pitchFamily="34" charset="0"/>
                <a:cs typeface="Arial" panose="020B0604020202020204" pitchFamily="34" charset="0"/>
              </a:rPr>
              <a:t>informatyk</a:t>
            </a:r>
            <a:r>
              <a:rPr lang="pl-PL" sz="3600" dirty="0" smtClean="0">
                <a:latin typeface="Arial" panose="020B0604020202020204" pitchFamily="34" charset="0"/>
                <a:cs typeface="Arial" panose="020B0604020202020204" pitchFamily="34" charset="0"/>
              </a:rPr>
              <a:t>i i ojca  </a:t>
            </a:r>
            <a:r>
              <a:rPr lang="pl-PL" sz="3600" dirty="0">
                <a:solidFill>
                  <a:schemeClr val="accent1"/>
                </a:solidFill>
                <a:latin typeface="Arial" panose="020B0604020202020204" pitchFamily="34" charset="0"/>
                <a:cs typeface="Arial" panose="020B0604020202020204" pitchFamily="34" charset="0"/>
              </a:rPr>
              <a:t>sztucznej </a:t>
            </a:r>
            <a:r>
              <a:rPr lang="pl-PL" sz="3600" dirty="0" smtClean="0">
                <a:solidFill>
                  <a:schemeClr val="accent1"/>
                </a:solidFill>
                <a:latin typeface="Arial" panose="020B0604020202020204" pitchFamily="34" charset="0"/>
                <a:cs typeface="Arial" panose="020B0604020202020204" pitchFamily="34" charset="0"/>
              </a:rPr>
              <a:t>inteligencji</a:t>
            </a:r>
            <a:r>
              <a:rPr lang="pl-PL" sz="3600" dirty="0" smtClean="0">
                <a:latin typeface="Arial" panose="020B0604020202020204" pitchFamily="34" charset="0"/>
                <a:cs typeface="Arial" panose="020B0604020202020204" pitchFamily="34" charset="0"/>
              </a:rPr>
              <a:t>. </a:t>
            </a:r>
            <a:endParaRPr lang="pl-PL"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187939109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ytuł 1"/>
          <p:cNvSpPr>
            <a:spLocks noGrp="1"/>
          </p:cNvSpPr>
          <p:nvPr>
            <p:ph type="title"/>
          </p:nvPr>
        </p:nvSpPr>
        <p:spPr>
          <a:xfrm>
            <a:off x="511178" y="0"/>
            <a:ext cx="10396882" cy="727364"/>
          </a:xfrm>
        </p:spPr>
        <p:txBody>
          <a:bodyPr>
            <a:normAutofit fontScale="90000"/>
          </a:bodyPr>
          <a:lstStyle/>
          <a:p>
            <a:pPr eaLnBrk="1" hangingPunct="1"/>
            <a:r>
              <a:rPr lang="pl-PL" altLang="pl-PL" dirty="0" smtClean="0"/>
              <a:t>                         </a:t>
            </a:r>
            <a:r>
              <a:rPr lang="pl-PL" altLang="pl-PL" dirty="0" smtClean="0"/>
              <a:t>Alan </a:t>
            </a:r>
            <a:r>
              <a:rPr lang="pl-PL" altLang="pl-PL" dirty="0" smtClean="0"/>
              <a:t>TOURING</a:t>
            </a:r>
          </a:p>
        </p:txBody>
      </p:sp>
      <p:pic>
        <p:nvPicPr>
          <p:cNvPr id="69635" name="Symbol zastępczy zawartości 3"/>
          <p:cNvPicPr>
            <a:picLocks noGrp="1" noChangeAspect="1"/>
          </p:cNvPicPr>
          <p:nvPr>
            <p:ph idx="4294967295"/>
          </p:nvPr>
        </p:nvPicPr>
        <p:blipFill>
          <a:blip r:embed="rId2">
            <a:extLst>
              <a:ext uri="{28A0092B-C50C-407E-A947-70E740481C1C}">
                <a14:useLocalDpi xmlns:a14="http://schemas.microsoft.com/office/drawing/2010/main" xmlns="" val="0"/>
              </a:ext>
            </a:extLst>
          </a:blip>
          <a:srcRect/>
          <a:stretch>
            <a:fillRect/>
          </a:stretch>
        </p:blipFill>
        <p:spPr>
          <a:xfrm>
            <a:off x="3801407" y="727364"/>
            <a:ext cx="3816424" cy="4717472"/>
          </a:xfrm>
          <a:prstGeom prst="rect">
            <a:avLst/>
          </a:prstGeom>
        </p:spPr>
      </p:pic>
    </p:spTree>
    <p:extLst>
      <p:ext uri="{BB962C8B-B14F-4D97-AF65-F5344CB8AC3E}">
        <p14:creationId xmlns:p14="http://schemas.microsoft.com/office/powerpoint/2010/main" xmlns="" val="342024664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685801" y="0"/>
            <a:ext cx="10396882" cy="852055"/>
          </a:xfrm>
        </p:spPr>
        <p:txBody>
          <a:bodyPr/>
          <a:lstStyle/>
          <a:p>
            <a:r>
              <a:rPr lang="pl-PL" smtClean="0"/>
              <a:t>                          Alan Turing</a:t>
            </a:r>
            <a:endParaRPr lang="pl-PL"/>
          </a:p>
        </p:txBody>
      </p:sp>
      <p:sp>
        <p:nvSpPr>
          <p:cNvPr id="3" name="Symbol zastępczy zawartości 2"/>
          <p:cNvSpPr>
            <a:spLocks noGrp="1"/>
          </p:cNvSpPr>
          <p:nvPr>
            <p:ph sz="quarter" idx="13"/>
          </p:nvPr>
        </p:nvSpPr>
        <p:spPr>
          <a:xfrm>
            <a:off x="685800" y="852056"/>
            <a:ext cx="10394707" cy="4522530"/>
          </a:xfrm>
        </p:spPr>
        <p:txBody>
          <a:bodyPr>
            <a:normAutofit/>
          </a:bodyPr>
          <a:lstStyle/>
          <a:p>
            <a:r>
              <a:rPr lang="pl-PL" sz="2400" dirty="0" smtClean="0">
                <a:latin typeface="Arial" panose="020B0604020202020204" pitchFamily="34" charset="0"/>
                <a:cs typeface="Arial" panose="020B0604020202020204" pitchFamily="34" charset="0"/>
              </a:rPr>
              <a:t>Opis dokonań Turinga w nauce i jego dokonań w </a:t>
            </a:r>
            <a:r>
              <a:rPr lang="pl-PL" sz="2400" dirty="0" err="1" smtClean="0">
                <a:latin typeface="Arial" panose="020B0604020202020204" pitchFamily="34" charset="0"/>
                <a:cs typeface="Arial" panose="020B0604020202020204" pitchFamily="34" charset="0"/>
              </a:rPr>
              <a:t>dekryp-tażu</a:t>
            </a:r>
            <a:r>
              <a:rPr lang="pl-PL" sz="2400" dirty="0" smtClean="0">
                <a:latin typeface="Arial" panose="020B0604020202020204" pitchFamily="34" charset="0"/>
                <a:cs typeface="Arial" panose="020B0604020202020204" pitchFamily="34" charset="0"/>
              </a:rPr>
              <a:t> enigmy to materiał  zbyt poważny, by poświęcić mu kilka slajdów.  W 2019 roku w </a:t>
            </a:r>
            <a:r>
              <a:rPr lang="pl-PL" sz="2400" dirty="0" err="1" smtClean="0">
                <a:latin typeface="Arial" panose="020B0604020202020204" pitchFamily="34" charset="0"/>
                <a:cs typeface="Arial" panose="020B0604020202020204" pitchFamily="34" charset="0"/>
              </a:rPr>
              <a:t>wiekiej</a:t>
            </a:r>
            <a:r>
              <a:rPr lang="pl-PL" sz="2400" dirty="0" smtClean="0">
                <a:latin typeface="Arial" panose="020B0604020202020204" pitchFamily="34" charset="0"/>
                <a:cs typeface="Arial" panose="020B0604020202020204" pitchFamily="34" charset="0"/>
              </a:rPr>
              <a:t> Brytanii </a:t>
            </a:r>
            <a:r>
              <a:rPr lang="pl-PL" sz="2400" dirty="0" err="1" smtClean="0">
                <a:latin typeface="Arial" panose="020B0604020202020204" pitchFamily="34" charset="0"/>
                <a:cs typeface="Arial" panose="020B0604020202020204" pitchFamily="34" charset="0"/>
              </a:rPr>
              <a:t>przeprowa-dzono</a:t>
            </a:r>
            <a:r>
              <a:rPr lang="pl-PL" sz="2400" dirty="0" smtClean="0">
                <a:latin typeface="Arial" panose="020B0604020202020204" pitchFamily="34" charset="0"/>
                <a:cs typeface="Arial" panose="020B0604020202020204" pitchFamily="34" charset="0"/>
              </a:rPr>
              <a:t> szeroko zakrojony plebiscyt na</a:t>
            </a:r>
            <a:r>
              <a:rPr lang="pl-PL" sz="2400" dirty="0" smtClean="0">
                <a:solidFill>
                  <a:schemeClr val="accent1"/>
                </a:solidFill>
                <a:latin typeface="Arial" panose="020B0604020202020204" pitchFamily="34" charset="0"/>
                <a:cs typeface="Arial" panose="020B0604020202020204" pitchFamily="34" charset="0"/>
              </a:rPr>
              <a:t> najwybitniejszą  Postać  XX </a:t>
            </a:r>
            <a:r>
              <a:rPr lang="pl-PL" sz="2400" dirty="0" smtClean="0">
                <a:latin typeface="Arial" panose="020B0604020202020204" pitchFamily="34" charset="0"/>
                <a:cs typeface="Arial" panose="020B0604020202020204" pitchFamily="34" charset="0"/>
              </a:rPr>
              <a:t>wieku. Pierwsze miejsce przyznano właśnie Alanowi Turingowi.   Jego niezwykłemu i </a:t>
            </a:r>
            <a:r>
              <a:rPr lang="pl-PL" sz="2400" dirty="0" smtClean="0">
                <a:latin typeface="Arial" panose="020B0604020202020204" pitchFamily="34" charset="0"/>
                <a:cs typeface="Arial" panose="020B0604020202020204" pitchFamily="34" charset="0"/>
              </a:rPr>
              <a:t>tragicznemu </a:t>
            </a:r>
            <a:r>
              <a:rPr lang="pl-PL" sz="2400" dirty="0" smtClean="0">
                <a:latin typeface="Arial" panose="020B0604020202020204" pitchFamily="34" charset="0"/>
                <a:cs typeface="Arial" panose="020B0604020202020204" pitchFamily="34" charset="0"/>
              </a:rPr>
              <a:t>życiu (popełnił samobójstwo) poświecono wiele książek i nakręcono nawet pełnometrażowy </a:t>
            </a:r>
            <a:r>
              <a:rPr lang="pl-PL" sz="2400" dirty="0" smtClean="0">
                <a:solidFill>
                  <a:schemeClr val="accent1"/>
                </a:solidFill>
                <a:latin typeface="Arial" panose="020B0604020202020204" pitchFamily="34" charset="0"/>
                <a:cs typeface="Arial" panose="020B0604020202020204" pitchFamily="34" charset="0"/>
              </a:rPr>
              <a:t>film „gra tajemnic</a:t>
            </a:r>
            <a:r>
              <a:rPr lang="pl-PL" sz="2400" dirty="0" smtClean="0">
                <a:latin typeface="Arial" panose="020B0604020202020204" pitchFamily="34" charset="0"/>
                <a:cs typeface="Arial" panose="020B0604020202020204" pitchFamily="34" charset="0"/>
              </a:rPr>
              <a:t>” (Benedict </a:t>
            </a:r>
            <a:r>
              <a:rPr lang="pl-PL" sz="2400" dirty="0" err="1" smtClean="0">
                <a:latin typeface="Arial" panose="020B0604020202020204" pitchFamily="34" charset="0"/>
                <a:cs typeface="Arial" panose="020B0604020202020204" pitchFamily="34" charset="0"/>
              </a:rPr>
              <a:t>Cumberbatch</a:t>
            </a:r>
            <a:r>
              <a:rPr lang="pl-PL" sz="2400" dirty="0" smtClean="0">
                <a:latin typeface="Arial" panose="020B0604020202020204" pitchFamily="34" charset="0"/>
                <a:cs typeface="Arial" panose="020B0604020202020204" pitchFamily="34" charset="0"/>
              </a:rPr>
              <a:t> w roli głównej). </a:t>
            </a:r>
            <a:endParaRPr lang="pl-PL"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98773706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685801" y="0"/>
            <a:ext cx="10396882" cy="789709"/>
          </a:xfrm>
        </p:spPr>
        <p:txBody>
          <a:bodyPr>
            <a:normAutofit fontScale="90000"/>
          </a:bodyPr>
          <a:lstStyle/>
          <a:p>
            <a:r>
              <a:rPr lang="pl-PL" smtClean="0"/>
              <a:t>                             Alan Turing</a:t>
            </a:r>
            <a:endParaRPr lang="pl-PL"/>
          </a:p>
        </p:txBody>
      </p:sp>
      <p:sp>
        <p:nvSpPr>
          <p:cNvPr id="3" name="Symbol zastępczy zawartości 2"/>
          <p:cNvSpPr>
            <a:spLocks noGrp="1"/>
          </p:cNvSpPr>
          <p:nvPr>
            <p:ph sz="quarter" idx="13"/>
          </p:nvPr>
        </p:nvSpPr>
        <p:spPr>
          <a:xfrm>
            <a:off x="685800" y="789710"/>
            <a:ext cx="10394707" cy="4584876"/>
          </a:xfrm>
        </p:spPr>
        <p:txBody>
          <a:bodyPr/>
          <a:lstStyle/>
          <a:p>
            <a:r>
              <a:rPr lang="pl-PL" smtClean="0">
                <a:latin typeface="Arial" panose="020B0604020202020204" pitchFamily="34" charset="0"/>
                <a:cs typeface="Arial" panose="020B0604020202020204" pitchFamily="34" charset="0"/>
              </a:rPr>
              <a:t>Przez lata to turinga uważano za jedynego autora zwycięstwa nad Enigmą.  Dziś, po odtajnieniu wielu materiałów, przywrócono pewną równowagę w dzieleniu zasług, doceniając rolę Polaków i fran-cuzów.  Turing spotkał się we francji z Rejewskim w 1940 roku i gdy zapytano go kiedyś, gdy jeszcze żył ( a więc przed 1954 rokiem) o jego zasługi w sprawie ENIGMY, POWIEDZIAŁ MNIEJ WięCEJ TAK: </a:t>
            </a:r>
            <a:r>
              <a:rPr lang="pl-PL" smtClean="0">
                <a:solidFill>
                  <a:schemeClr val="accent1"/>
                </a:solidFill>
                <a:latin typeface="Arial" panose="020B0604020202020204" pitchFamily="34" charset="0"/>
                <a:cs typeface="Arial" panose="020B0604020202020204" pitchFamily="34" charset="0"/>
              </a:rPr>
              <a:t>„ Nie wolno mi o tym mówić, bo to jest tajemnica, ale nie wiem czy by się nam udało, gdyby nie pewien pomysł pewnego polaka”. </a:t>
            </a:r>
            <a:r>
              <a:rPr lang="pl-PL" smtClean="0">
                <a:latin typeface="Arial" panose="020B0604020202020204" pitchFamily="34" charset="0"/>
                <a:cs typeface="Arial" panose="020B0604020202020204" pitchFamily="34" charset="0"/>
              </a:rPr>
              <a:t>Prawdopodobnie chodziło o tzw. „</a:t>
            </a:r>
            <a:r>
              <a:rPr lang="pl-PL" smtClean="0">
                <a:solidFill>
                  <a:schemeClr val="accent1"/>
                </a:solidFill>
                <a:latin typeface="Arial" panose="020B0604020202020204" pitchFamily="34" charset="0"/>
                <a:cs typeface="Arial" panose="020B0604020202020204" pitchFamily="34" charset="0"/>
              </a:rPr>
              <a:t>bombę Rejewskiego</a:t>
            </a:r>
            <a:r>
              <a:rPr lang="pl-PL" smtClean="0">
                <a:latin typeface="Arial" panose="020B0604020202020204" pitchFamily="34" charset="0"/>
                <a:cs typeface="Arial" panose="020B0604020202020204" pitchFamily="34" charset="0"/>
              </a:rPr>
              <a:t>”, której opis polacy przekazali brytyjskiemy wywiadowi.  Ta „bomba” – zwana też </a:t>
            </a:r>
            <a:r>
              <a:rPr lang="pl-PL" smtClean="0">
                <a:solidFill>
                  <a:schemeClr val="accent1"/>
                </a:solidFill>
                <a:latin typeface="Arial" panose="020B0604020202020204" pitchFamily="34" charset="0"/>
                <a:cs typeface="Arial" panose="020B0604020202020204" pitchFamily="34" charset="0"/>
              </a:rPr>
              <a:t>„bombą turinga” </a:t>
            </a:r>
            <a:r>
              <a:rPr lang="pl-PL" smtClean="0">
                <a:latin typeface="Arial" panose="020B0604020202020204" pitchFamily="34" charset="0"/>
                <a:cs typeface="Arial" panose="020B0604020202020204" pitchFamily="34" charset="0"/>
              </a:rPr>
              <a:t>to pramatka dzisiejszych komputerów.</a:t>
            </a:r>
          </a:p>
        </p:txBody>
      </p:sp>
    </p:spTree>
    <p:extLst>
      <p:ext uri="{BB962C8B-B14F-4D97-AF65-F5344CB8AC3E}">
        <p14:creationId xmlns:p14="http://schemas.microsoft.com/office/powerpoint/2010/main" xmlns="" val="422898046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683625" y="0"/>
            <a:ext cx="10396882" cy="1018309"/>
          </a:xfrm>
        </p:spPr>
        <p:txBody>
          <a:bodyPr/>
          <a:lstStyle/>
          <a:p>
            <a:r>
              <a:rPr lang="pl-PL" smtClean="0"/>
              <a:t> Bomba Rejewskiego-Turinga</a:t>
            </a:r>
            <a:endParaRPr lang="pl-PL"/>
          </a:p>
        </p:txBody>
      </p:sp>
      <p:sp>
        <p:nvSpPr>
          <p:cNvPr id="3" name="Symbol zastępczy zawartości 2"/>
          <p:cNvSpPr>
            <a:spLocks noGrp="1"/>
          </p:cNvSpPr>
          <p:nvPr>
            <p:ph sz="quarter" idx="13"/>
          </p:nvPr>
        </p:nvSpPr>
        <p:spPr>
          <a:xfrm>
            <a:off x="685800" y="1018310"/>
            <a:ext cx="10394707" cy="4356276"/>
          </a:xfrm>
        </p:spPr>
        <p:txBody>
          <a:bodyPr>
            <a:normAutofit/>
          </a:bodyPr>
          <a:lstStyle/>
          <a:p>
            <a:r>
              <a:rPr lang="pl-PL" sz="3600" dirty="0" smtClean="0">
                <a:latin typeface="Arial" panose="020B0604020202020204" pitchFamily="34" charset="0"/>
                <a:cs typeface="Arial" panose="020B0604020202020204" pitchFamily="34" charset="0"/>
              </a:rPr>
              <a:t>Na slajdzie poniżej jest jedna z „bomb Turinga</a:t>
            </a:r>
            <a:r>
              <a:rPr lang="pl-PL" sz="3600" dirty="0" smtClean="0">
                <a:latin typeface="Arial" panose="020B0604020202020204" pitchFamily="34" charset="0"/>
                <a:cs typeface="Arial" panose="020B0604020202020204" pitchFamily="34" charset="0"/>
              </a:rPr>
              <a:t>”,  </a:t>
            </a:r>
            <a:r>
              <a:rPr lang="pl-PL" sz="3600" dirty="0" smtClean="0">
                <a:latin typeface="Arial" panose="020B0604020202020204" pitchFamily="34" charset="0"/>
                <a:cs typeface="Arial" panose="020B0604020202020204" pitchFamily="34" charset="0"/>
              </a:rPr>
              <a:t>jakie były używane do odczytywania  zaszyfrowanych depesz niemieckich.  Znajduje się w </a:t>
            </a:r>
            <a:r>
              <a:rPr lang="pl-PL" sz="3600" dirty="0" smtClean="0">
                <a:solidFill>
                  <a:schemeClr val="accent1"/>
                </a:solidFill>
                <a:latin typeface="Arial" panose="020B0604020202020204" pitchFamily="34" charset="0"/>
                <a:cs typeface="Arial" panose="020B0604020202020204" pitchFamily="34" charset="0"/>
              </a:rPr>
              <a:t>muzeum w </a:t>
            </a:r>
            <a:r>
              <a:rPr lang="pl-PL" sz="3600" dirty="0" err="1" smtClean="0">
                <a:solidFill>
                  <a:schemeClr val="accent1"/>
                </a:solidFill>
                <a:latin typeface="Arial" panose="020B0604020202020204" pitchFamily="34" charset="0"/>
                <a:cs typeface="Arial" panose="020B0604020202020204" pitchFamily="34" charset="0"/>
              </a:rPr>
              <a:t>Bletchley</a:t>
            </a:r>
            <a:r>
              <a:rPr lang="pl-PL" sz="3600" dirty="0" smtClean="0">
                <a:solidFill>
                  <a:schemeClr val="accent1"/>
                </a:solidFill>
                <a:latin typeface="Arial" panose="020B0604020202020204" pitchFamily="34" charset="0"/>
                <a:cs typeface="Arial" panose="020B0604020202020204" pitchFamily="34" charset="0"/>
              </a:rPr>
              <a:t> Park .</a:t>
            </a:r>
            <a:endParaRPr lang="pl-PL" sz="3600" dirty="0">
              <a:solidFill>
                <a:schemeClr val="accent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231699156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858513" y="166255"/>
            <a:ext cx="8516539" cy="5171203"/>
          </a:xfrm>
          <a:prstGeom prst="rect">
            <a:avLst/>
          </a:prstGeom>
        </p:spPr>
      </p:pic>
    </p:spTree>
    <p:extLst>
      <p:ext uri="{BB962C8B-B14F-4D97-AF65-F5344CB8AC3E}">
        <p14:creationId xmlns:p14="http://schemas.microsoft.com/office/powerpoint/2010/main" xmlns="" val="4216059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                     JOHN TRAvOLTA</a:t>
            </a:r>
            <a:endParaRPr lang="pl-PL"/>
          </a:p>
        </p:txBody>
      </p:sp>
      <p:sp>
        <p:nvSpPr>
          <p:cNvPr id="3" name="Symbol zastępczy zawartości 2"/>
          <p:cNvSpPr>
            <a:spLocks noGrp="1"/>
          </p:cNvSpPr>
          <p:nvPr>
            <p:ph sz="quarter" idx="13"/>
          </p:nvPr>
        </p:nvSpPr>
        <p:spPr/>
        <p:txBody>
          <a:bodyPr>
            <a:normAutofit lnSpcReduction="10000"/>
          </a:bodyPr>
          <a:lstStyle/>
          <a:p>
            <a:r>
              <a:rPr lang="pl-PL" sz="3600" smtClean="0"/>
              <a:t>Na poniższych slajdach, dla zabawy, pokazujemy jak mógł wyglądać taki cykl  Przeobrażeniowy </a:t>
            </a:r>
            <a:r>
              <a:rPr lang="pl-PL" sz="3600" smtClean="0">
                <a:solidFill>
                  <a:schemeClr val="accent1"/>
                </a:solidFill>
              </a:rPr>
              <a:t>„bujna czupryna- łysina – bujna czupryna” </a:t>
            </a:r>
            <a:r>
              <a:rPr lang="pl-PL" sz="3600" smtClean="0"/>
              <a:t>– Wykorzystując znalezione w sieci zdjęcia Johna Travolty.</a:t>
            </a:r>
            <a:endParaRPr lang="pl-PL" sz="3600"/>
          </a:p>
        </p:txBody>
      </p:sp>
    </p:spTree>
    <p:extLst>
      <p:ext uri="{BB962C8B-B14F-4D97-AF65-F5344CB8AC3E}">
        <p14:creationId xmlns:p14="http://schemas.microsoft.com/office/powerpoint/2010/main" xmlns="" val="190288324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685801" y="0"/>
            <a:ext cx="10396882" cy="810491"/>
          </a:xfrm>
        </p:spPr>
        <p:txBody>
          <a:bodyPr>
            <a:normAutofit fontScale="90000"/>
          </a:bodyPr>
          <a:lstStyle/>
          <a:p>
            <a:r>
              <a:rPr lang="pl-PL" smtClean="0"/>
              <a:t>                Ocena historyków</a:t>
            </a:r>
            <a:endParaRPr lang="pl-PL"/>
          </a:p>
        </p:txBody>
      </p:sp>
      <p:sp>
        <p:nvSpPr>
          <p:cNvPr id="3" name="Symbol zastępczy zawartości 2"/>
          <p:cNvSpPr>
            <a:spLocks noGrp="1"/>
          </p:cNvSpPr>
          <p:nvPr>
            <p:ph sz="quarter" idx="13"/>
          </p:nvPr>
        </p:nvSpPr>
        <p:spPr>
          <a:xfrm>
            <a:off x="685800" y="810492"/>
            <a:ext cx="10394707" cy="4564094"/>
          </a:xfrm>
        </p:spPr>
        <p:txBody>
          <a:bodyPr>
            <a:normAutofit/>
          </a:bodyPr>
          <a:lstStyle/>
          <a:p>
            <a:r>
              <a:rPr lang="pl-PL" sz="3200" smtClean="0">
                <a:latin typeface="Arial" panose="020B0604020202020204" pitchFamily="34" charset="0"/>
                <a:cs typeface="Arial" panose="020B0604020202020204" pitchFamily="34" charset="0"/>
              </a:rPr>
              <a:t>W opinii historyków, nawet bez złamania szyfru enigmy, druga wojna światowa  i tak skończyłaby się klęską hitlera.  Ale zarazem historycy wyrażają opinię, iż wojna trwałaby kilka lat dłużej i pochłonęłaby miliony ofiar więcej.</a:t>
            </a:r>
            <a:endParaRPr lang="pl-PL" sz="32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26659365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685801" y="0"/>
            <a:ext cx="10396882" cy="789710"/>
          </a:xfrm>
        </p:spPr>
        <p:txBody>
          <a:bodyPr>
            <a:normAutofit fontScale="90000"/>
          </a:bodyPr>
          <a:lstStyle/>
          <a:p>
            <a:r>
              <a:rPr lang="pl-PL" altLang="pl-PL" smtClean="0">
                <a:solidFill>
                  <a:srgbClr val="FF0000"/>
                </a:solidFill>
              </a:rPr>
              <a:t>              </a:t>
            </a:r>
            <a:r>
              <a:rPr lang="pl-PL" altLang="pl-PL" smtClean="0"/>
              <a:t>Cytat z Winstona Churchila</a:t>
            </a:r>
            <a:endParaRPr lang="pl-PL"/>
          </a:p>
        </p:txBody>
      </p:sp>
      <p:sp>
        <p:nvSpPr>
          <p:cNvPr id="3" name="Symbol zastępczy zawartości 2"/>
          <p:cNvSpPr>
            <a:spLocks noGrp="1"/>
          </p:cNvSpPr>
          <p:nvPr>
            <p:ph sz="quarter" idx="13"/>
          </p:nvPr>
        </p:nvSpPr>
        <p:spPr>
          <a:xfrm>
            <a:off x="685800" y="789710"/>
            <a:ext cx="10394707" cy="4584876"/>
          </a:xfrm>
        </p:spPr>
        <p:txBody>
          <a:bodyPr/>
          <a:lstStyle/>
          <a:p>
            <a:r>
              <a:rPr lang="pl-PL" sz="2800" dirty="0" smtClean="0">
                <a:solidFill>
                  <a:schemeClr val="accent1"/>
                </a:solidFill>
                <a:latin typeface="Arial" panose="020B0604020202020204" pitchFamily="34" charset="0"/>
                <a:cs typeface="Arial" panose="020B0604020202020204" pitchFamily="34" charset="0"/>
              </a:rPr>
              <a:t>Alan Turing , </a:t>
            </a:r>
            <a:r>
              <a:rPr lang="pl-PL" sz="2800" dirty="0">
                <a:solidFill>
                  <a:schemeClr val="accent1"/>
                </a:solidFill>
                <a:latin typeface="Arial" panose="020B0604020202020204" pitchFamily="34" charset="0"/>
                <a:cs typeface="Arial" panose="020B0604020202020204" pitchFamily="34" charset="0"/>
              </a:rPr>
              <a:t>polscy matematycy </a:t>
            </a:r>
            <a:r>
              <a:rPr lang="pl-PL" sz="2800" dirty="0">
                <a:latin typeface="Arial" panose="020B0604020202020204" pitchFamily="34" charset="0"/>
                <a:cs typeface="Arial" panose="020B0604020202020204" pitchFamily="34" charset="0"/>
              </a:rPr>
              <a:t>i inni </a:t>
            </a:r>
            <a:r>
              <a:rPr lang="pl-PL" sz="2800" dirty="0" err="1" smtClean="0">
                <a:latin typeface="Arial" panose="020B0604020202020204" pitchFamily="34" charset="0"/>
                <a:cs typeface="Arial" panose="020B0604020202020204" pitchFamily="34" charset="0"/>
              </a:rPr>
              <a:t>boha-terowie</a:t>
            </a:r>
            <a:r>
              <a:rPr lang="pl-PL" sz="2800" dirty="0" smtClean="0">
                <a:latin typeface="Arial" panose="020B0604020202020204" pitchFamily="34" charset="0"/>
                <a:cs typeface="Arial" panose="020B0604020202020204" pitchFamily="34" charset="0"/>
              </a:rPr>
              <a:t> </a:t>
            </a:r>
            <a:r>
              <a:rPr lang="pl-PL" sz="2800" dirty="0">
                <a:latin typeface="Arial" panose="020B0604020202020204" pitchFamily="34" charset="0"/>
                <a:cs typeface="Arial" panose="020B0604020202020204" pitchFamily="34" charset="0"/>
              </a:rPr>
              <a:t>historii </a:t>
            </a:r>
            <a:r>
              <a:rPr lang="pl-PL" sz="2800" dirty="0" smtClean="0">
                <a:latin typeface="Arial" panose="020B0604020202020204" pitchFamily="34" charset="0"/>
                <a:cs typeface="Arial" panose="020B0604020202020204" pitchFamily="34" charset="0"/>
              </a:rPr>
              <a:t>Enigmy </a:t>
            </a:r>
            <a:r>
              <a:rPr lang="pl-PL" sz="2800" dirty="0">
                <a:solidFill>
                  <a:schemeClr val="accent1"/>
                </a:solidFill>
                <a:latin typeface="Arial" panose="020B0604020202020204" pitchFamily="34" charset="0"/>
                <a:cs typeface="Arial" panose="020B0604020202020204" pitchFamily="34" charset="0"/>
              </a:rPr>
              <a:t>nie doczekali </a:t>
            </a:r>
            <a:r>
              <a:rPr lang="pl-PL" sz="2800" dirty="0" smtClean="0">
                <a:latin typeface="Arial" panose="020B0604020202020204" pitchFamily="34" charset="0"/>
                <a:cs typeface="Arial" panose="020B0604020202020204" pitchFamily="34" charset="0"/>
              </a:rPr>
              <a:t>należnego </a:t>
            </a:r>
            <a:r>
              <a:rPr lang="pl-PL" sz="2800" dirty="0">
                <a:latin typeface="Arial" panose="020B0604020202020204" pitchFamily="34" charset="0"/>
                <a:cs typeface="Arial" panose="020B0604020202020204" pitchFamily="34" charset="0"/>
              </a:rPr>
              <a:t>im uznania. A przecież do </a:t>
            </a:r>
            <a:r>
              <a:rPr lang="pl-PL" sz="2800" dirty="0" smtClean="0">
                <a:latin typeface="Arial" panose="020B0604020202020204" pitchFamily="34" charset="0"/>
                <a:cs typeface="Arial" panose="020B0604020202020204" pitchFamily="34" charset="0"/>
              </a:rPr>
              <a:t>tego, </a:t>
            </a:r>
            <a:r>
              <a:rPr lang="pl-PL" sz="2800" dirty="0">
                <a:latin typeface="Arial" panose="020B0604020202020204" pitchFamily="34" charset="0"/>
                <a:cs typeface="Arial" panose="020B0604020202020204" pitchFamily="34" charset="0"/>
              </a:rPr>
              <a:t>co </a:t>
            </a:r>
            <a:r>
              <a:rPr lang="pl-PL" sz="2800" dirty="0" smtClean="0">
                <a:latin typeface="Arial" panose="020B0604020202020204" pitchFamily="34" charset="0"/>
                <a:cs typeface="Arial" panose="020B0604020202020204" pitchFamily="34" charset="0"/>
              </a:rPr>
              <a:t>zrobili, </a:t>
            </a:r>
            <a:r>
              <a:rPr lang="pl-PL" sz="2800" dirty="0" smtClean="0">
                <a:latin typeface="Arial" panose="020B0604020202020204" pitchFamily="34" charset="0"/>
                <a:cs typeface="Arial" panose="020B0604020202020204" pitchFamily="34" charset="0"/>
              </a:rPr>
              <a:t>idealnie </a:t>
            </a:r>
            <a:r>
              <a:rPr lang="pl-PL" sz="2800" dirty="0">
                <a:latin typeface="Arial" panose="020B0604020202020204" pitchFamily="34" charset="0"/>
                <a:cs typeface="Arial" panose="020B0604020202020204" pitchFamily="34" charset="0"/>
              </a:rPr>
              <a:t>pasują, chociaż wypowiedziane w innych </a:t>
            </a:r>
            <a:r>
              <a:rPr lang="pl-PL" sz="2800" dirty="0" smtClean="0">
                <a:latin typeface="Arial" panose="020B0604020202020204" pitchFamily="34" charset="0"/>
                <a:cs typeface="Arial" panose="020B0604020202020204" pitchFamily="34" charset="0"/>
              </a:rPr>
              <a:t>okolicznościach</a:t>
            </a:r>
            <a:r>
              <a:rPr lang="pl-PL" sz="2800" dirty="0">
                <a:latin typeface="Arial" panose="020B0604020202020204" pitchFamily="34" charset="0"/>
                <a:cs typeface="Arial" panose="020B0604020202020204" pitchFamily="34" charset="0"/>
              </a:rPr>
              <a:t>, słowa </a:t>
            </a:r>
            <a:r>
              <a:rPr lang="pl-PL" sz="2800" dirty="0">
                <a:solidFill>
                  <a:srgbClr val="FF0000"/>
                </a:solidFill>
                <a:latin typeface="Arial" panose="020B0604020202020204" pitchFamily="34" charset="0"/>
                <a:cs typeface="Arial" panose="020B0604020202020204" pitchFamily="34" charset="0"/>
              </a:rPr>
              <a:t>Winstona Churchilla</a:t>
            </a:r>
            <a:r>
              <a:rPr lang="pl-PL" sz="2800" dirty="0">
                <a:latin typeface="Arial" panose="020B0604020202020204" pitchFamily="34" charset="0"/>
                <a:cs typeface="Arial" panose="020B0604020202020204" pitchFamily="34" charset="0"/>
              </a:rPr>
              <a:t>: </a:t>
            </a:r>
            <a:r>
              <a:rPr lang="pl-PL" sz="2800" i="1" dirty="0">
                <a:solidFill>
                  <a:srgbClr val="00B0F0"/>
                </a:solidFill>
                <a:latin typeface="Arial" panose="020B0604020202020204" pitchFamily="34" charset="0"/>
                <a:cs typeface="Arial" panose="020B0604020202020204" pitchFamily="34" charset="0"/>
              </a:rPr>
              <a:t>Nigdy tak wielu nie zawdzięczało tak wiele tak nielicznym.</a:t>
            </a:r>
            <a:endParaRPr lang="pl-PL" sz="2800" dirty="0">
              <a:solidFill>
                <a:srgbClr val="00B0F0"/>
              </a:solidFill>
              <a:latin typeface="Arial" panose="020B0604020202020204" pitchFamily="34" charset="0"/>
              <a:cs typeface="Arial" panose="020B0604020202020204" pitchFamily="34" charset="0"/>
            </a:endParaRPr>
          </a:p>
          <a:p>
            <a:pPr marL="0" indent="0">
              <a:buNone/>
            </a:pPr>
            <a:endParaRPr lang="pl-PL" dirty="0"/>
          </a:p>
        </p:txBody>
      </p:sp>
    </p:spTree>
    <p:extLst>
      <p:ext uri="{BB962C8B-B14F-4D97-AF65-F5344CB8AC3E}">
        <p14:creationId xmlns:p14="http://schemas.microsoft.com/office/powerpoint/2010/main" xmlns="" val="60785610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ytuł 1"/>
          <p:cNvSpPr>
            <a:spLocks noGrp="1"/>
          </p:cNvSpPr>
          <p:nvPr>
            <p:ph type="title"/>
          </p:nvPr>
        </p:nvSpPr>
        <p:spPr>
          <a:xfrm>
            <a:off x="685801" y="1"/>
            <a:ext cx="10396882" cy="727364"/>
          </a:xfrm>
        </p:spPr>
        <p:txBody>
          <a:bodyPr>
            <a:normAutofit fontScale="90000"/>
          </a:bodyPr>
          <a:lstStyle/>
          <a:p>
            <a:pPr eaLnBrk="1" hangingPunct="1"/>
            <a:r>
              <a:rPr lang="pl-PL" altLang="pl-PL" sz="4800" smtClean="0">
                <a:solidFill>
                  <a:srgbClr val="FF0000"/>
                </a:solidFill>
              </a:rPr>
              <a:t>                            </a:t>
            </a:r>
            <a:r>
              <a:rPr lang="pl-PL" altLang="pl-PL" sz="4800" smtClean="0"/>
              <a:t>Sir DERMOT  </a:t>
            </a:r>
            <a:r>
              <a:rPr lang="pl-PL" altLang="pl-PL" sz="4800" dirty="0"/>
              <a:t>TURING</a:t>
            </a:r>
          </a:p>
        </p:txBody>
      </p:sp>
      <p:pic>
        <p:nvPicPr>
          <p:cNvPr id="3075" name="Symbol zastępczy zawartości 3"/>
          <p:cNvPicPr>
            <a:picLocks noGrp="1" noChangeAspect="1"/>
          </p:cNvPicPr>
          <p:nvPr>
            <p:ph idx="4294967295"/>
          </p:nvPr>
        </p:nvPicPr>
        <p:blipFill>
          <a:blip r:embed="rId2">
            <a:extLst>
              <a:ext uri="{28A0092B-C50C-407E-A947-70E740481C1C}">
                <a14:useLocalDpi xmlns:a14="http://schemas.microsoft.com/office/drawing/2010/main" xmlns="" val="0"/>
              </a:ext>
            </a:extLst>
          </a:blip>
          <a:srcRect/>
          <a:stretch>
            <a:fillRect/>
          </a:stretch>
        </p:blipFill>
        <p:spPr>
          <a:xfrm>
            <a:off x="3553692" y="727365"/>
            <a:ext cx="4384964" cy="4987635"/>
          </a:xfrm>
          <a:prstGeom prst="rect">
            <a:avLst/>
          </a:prstGeom>
        </p:spPr>
      </p:pic>
    </p:spTree>
    <p:extLst>
      <p:ext uri="{BB962C8B-B14F-4D97-AF65-F5344CB8AC3E}">
        <p14:creationId xmlns:p14="http://schemas.microsoft.com/office/powerpoint/2010/main" xmlns="" val="376906741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52055" y="0"/>
            <a:ext cx="10396882" cy="748145"/>
          </a:xfrm>
        </p:spPr>
        <p:txBody>
          <a:bodyPr>
            <a:normAutofit fontScale="90000"/>
          </a:bodyPr>
          <a:lstStyle/>
          <a:p>
            <a:r>
              <a:rPr lang="pl-PL" smtClean="0"/>
              <a:t>                                     X    </a:t>
            </a:r>
            <a:r>
              <a:rPr lang="pl-PL"/>
              <a:t>Y    Z</a:t>
            </a:r>
          </a:p>
        </p:txBody>
      </p:sp>
      <p:sp>
        <p:nvSpPr>
          <p:cNvPr id="3" name="Symbol zastępczy zawartości 2"/>
          <p:cNvSpPr>
            <a:spLocks noGrp="1"/>
          </p:cNvSpPr>
          <p:nvPr>
            <p:ph sz="quarter" idx="13"/>
          </p:nvPr>
        </p:nvSpPr>
        <p:spPr>
          <a:xfrm>
            <a:off x="685800" y="748146"/>
            <a:ext cx="10394707" cy="4626440"/>
          </a:xfrm>
        </p:spPr>
        <p:txBody>
          <a:bodyPr>
            <a:normAutofit/>
          </a:bodyPr>
          <a:lstStyle/>
          <a:p>
            <a:pPr marL="0" indent="0">
              <a:buNone/>
              <a:defRPr/>
            </a:pPr>
            <a:r>
              <a:rPr lang="pl-PL" altLang="pl-PL" sz="2400" dirty="0">
                <a:solidFill>
                  <a:schemeClr val="accent1"/>
                </a:solidFill>
                <a:latin typeface="Arial" panose="020B0604020202020204" pitchFamily="34" charset="0"/>
                <a:cs typeface="Arial" panose="020B0604020202020204" pitchFamily="34" charset="0"/>
              </a:rPr>
              <a:t>Sir  </a:t>
            </a:r>
            <a:r>
              <a:rPr lang="pl-PL" altLang="pl-PL" sz="2400" dirty="0" err="1">
                <a:solidFill>
                  <a:schemeClr val="accent1"/>
                </a:solidFill>
                <a:latin typeface="Arial" panose="020B0604020202020204" pitchFamily="34" charset="0"/>
                <a:cs typeface="Arial" panose="020B0604020202020204" pitchFamily="34" charset="0"/>
              </a:rPr>
              <a:t>Dermot</a:t>
            </a:r>
            <a:r>
              <a:rPr lang="pl-PL" altLang="pl-PL" sz="2400" dirty="0">
                <a:solidFill>
                  <a:schemeClr val="accent1"/>
                </a:solidFill>
                <a:latin typeface="Arial" panose="020B0604020202020204" pitchFamily="34" charset="0"/>
                <a:cs typeface="Arial" panose="020B0604020202020204" pitchFamily="34" charset="0"/>
              </a:rPr>
              <a:t>  TURING </a:t>
            </a:r>
            <a:r>
              <a:rPr lang="pl-PL" altLang="pl-PL" sz="2400" dirty="0">
                <a:latin typeface="Arial" panose="020B0604020202020204" pitchFamily="34" charset="0"/>
                <a:cs typeface="Arial" panose="020B0604020202020204" pitchFamily="34" charset="0"/>
              </a:rPr>
              <a:t>jest bratankiem Allana  </a:t>
            </a:r>
            <a:r>
              <a:rPr lang="pl-PL" altLang="pl-PL" sz="2400" dirty="0" smtClean="0">
                <a:latin typeface="Arial" panose="020B0604020202020204" pitchFamily="34" charset="0"/>
                <a:cs typeface="Arial" panose="020B0604020202020204" pitchFamily="34" charset="0"/>
              </a:rPr>
              <a:t>TURINGA, synem  jego starszego brata, Johna.</a:t>
            </a:r>
            <a:r>
              <a:rPr lang="pl-PL" altLang="pl-PL" sz="2400" b="1" dirty="0"/>
              <a:t> </a:t>
            </a:r>
            <a:r>
              <a:rPr lang="pl-PL" altLang="pl-PL" sz="2400" dirty="0">
                <a:latin typeface="Arial" panose="020B0604020202020204" pitchFamily="34" charset="0"/>
                <a:cs typeface="Arial" panose="020B0604020202020204" pitchFamily="34" charset="0"/>
              </a:rPr>
              <a:t>Przez wiele lat po wojnie </a:t>
            </a:r>
            <a:r>
              <a:rPr lang="pl-PL" altLang="pl-PL" sz="2400" dirty="0" smtClean="0">
                <a:latin typeface="Arial" panose="020B0604020202020204" pitchFamily="34" charset="0"/>
                <a:cs typeface="Arial" panose="020B0604020202020204" pitchFamily="34" charset="0"/>
              </a:rPr>
              <a:t>Udział Polskich </a:t>
            </a:r>
            <a:r>
              <a:rPr lang="pl-PL" altLang="pl-PL" sz="2400" dirty="0" err="1" smtClean="0">
                <a:latin typeface="Arial" panose="020B0604020202020204" pitchFamily="34" charset="0"/>
                <a:cs typeface="Arial" panose="020B0604020202020204" pitchFamily="34" charset="0"/>
              </a:rPr>
              <a:t>Kryptoanalityków</a:t>
            </a:r>
            <a:r>
              <a:rPr lang="pl-PL" altLang="pl-PL" sz="2400" dirty="0" smtClean="0">
                <a:latin typeface="Arial" panose="020B0604020202020204" pitchFamily="34" charset="0"/>
                <a:cs typeface="Arial" panose="020B0604020202020204" pitchFamily="34" charset="0"/>
              </a:rPr>
              <a:t> w złamaniu szyfru </a:t>
            </a:r>
            <a:r>
              <a:rPr lang="pl-PL" altLang="pl-PL" sz="2400" dirty="0" smtClean="0">
                <a:latin typeface="Arial" panose="020B0604020202020204" pitchFamily="34" charset="0"/>
                <a:cs typeface="Arial" panose="020B0604020202020204" pitchFamily="34" charset="0"/>
              </a:rPr>
              <a:t>enigmy </a:t>
            </a:r>
            <a:r>
              <a:rPr lang="pl-PL" altLang="pl-PL" sz="2400" dirty="0" smtClean="0">
                <a:latin typeface="Arial" panose="020B0604020202020204" pitchFamily="34" charset="0"/>
                <a:cs typeface="Arial" panose="020B0604020202020204" pitchFamily="34" charset="0"/>
              </a:rPr>
              <a:t>był przemilczany, </a:t>
            </a:r>
            <a:r>
              <a:rPr lang="pl-PL" altLang="pl-PL" sz="2400" dirty="0">
                <a:latin typeface="Arial" panose="020B0604020202020204" pitchFamily="34" charset="0"/>
                <a:cs typeface="Arial" panose="020B0604020202020204" pitchFamily="34" charset="0"/>
              </a:rPr>
              <a:t>bądź </a:t>
            </a:r>
            <a:r>
              <a:rPr lang="pl-PL" altLang="pl-PL" sz="2400" dirty="0" smtClean="0">
                <a:latin typeface="Arial" panose="020B0604020202020204" pitchFamily="34" charset="0"/>
                <a:cs typeface="Arial" panose="020B0604020202020204" pitchFamily="34" charset="0"/>
              </a:rPr>
              <a:t>niedoceniany. </a:t>
            </a:r>
            <a:r>
              <a:rPr lang="pl-PL" altLang="pl-PL" sz="2400" dirty="0">
                <a:latin typeface="Arial" panose="020B0604020202020204" pitchFamily="34" charset="0"/>
                <a:cs typeface="Arial" panose="020B0604020202020204" pitchFamily="34" charset="0"/>
              </a:rPr>
              <a:t>W </a:t>
            </a:r>
            <a:r>
              <a:rPr lang="pl-PL" altLang="pl-PL" sz="2400" dirty="0" smtClean="0">
                <a:latin typeface="Arial" panose="020B0604020202020204" pitchFamily="34" charset="0"/>
                <a:cs typeface="Arial" panose="020B0604020202020204" pitchFamily="34" charset="0"/>
              </a:rPr>
              <a:t>przy-wróceniu  </a:t>
            </a:r>
            <a:r>
              <a:rPr lang="pl-PL" altLang="pl-PL" sz="2400" dirty="0">
                <a:solidFill>
                  <a:schemeClr val="accent1"/>
                </a:solidFill>
                <a:latin typeface="Arial" panose="020B0604020202020204" pitchFamily="34" charset="0"/>
                <a:cs typeface="Arial" panose="020B0604020202020204" pitchFamily="34" charset="0"/>
              </a:rPr>
              <a:t>właściwej oceny polskich dokonań </a:t>
            </a:r>
            <a:r>
              <a:rPr lang="pl-PL" altLang="pl-PL" sz="2400" dirty="0">
                <a:latin typeface="Arial" panose="020B0604020202020204" pitchFamily="34" charset="0"/>
                <a:cs typeface="Arial" panose="020B0604020202020204" pitchFamily="34" charset="0"/>
              </a:rPr>
              <a:t>wielką rolę odegrał  sir </a:t>
            </a:r>
            <a:r>
              <a:rPr lang="pl-PL" altLang="pl-PL" sz="2400" dirty="0" err="1">
                <a:latin typeface="Arial" panose="020B0604020202020204" pitchFamily="34" charset="0"/>
                <a:cs typeface="Arial" panose="020B0604020202020204" pitchFamily="34" charset="0"/>
              </a:rPr>
              <a:t>Dermot</a:t>
            </a:r>
            <a:r>
              <a:rPr lang="pl-PL" altLang="pl-PL" sz="2400" dirty="0">
                <a:latin typeface="Arial" panose="020B0604020202020204" pitchFamily="34" charset="0"/>
                <a:cs typeface="Arial" panose="020B0604020202020204" pitchFamily="34" charset="0"/>
              </a:rPr>
              <a:t>  </a:t>
            </a:r>
            <a:r>
              <a:rPr lang="pl-PL" altLang="pl-PL" sz="2400" dirty="0" smtClean="0">
                <a:latin typeface="Arial" panose="020B0604020202020204" pitchFamily="34" charset="0"/>
                <a:cs typeface="Arial" panose="020B0604020202020204" pitchFamily="34" charset="0"/>
              </a:rPr>
              <a:t>TURING Pisząc o tym   </a:t>
            </a:r>
            <a:r>
              <a:rPr lang="pl-PL" altLang="pl-PL" sz="2400" dirty="0">
                <a:latin typeface="Arial" panose="020B0604020202020204" pitchFamily="34" charset="0"/>
                <a:cs typeface="Arial" panose="020B0604020202020204" pitchFamily="34" charset="0"/>
              </a:rPr>
              <a:t>w książce: </a:t>
            </a:r>
            <a:r>
              <a:rPr lang="pl-PL" altLang="pl-PL" sz="2400" dirty="0">
                <a:solidFill>
                  <a:srgbClr val="FF0000"/>
                </a:solidFill>
                <a:latin typeface="Arial" panose="020B0604020202020204" pitchFamily="34" charset="0"/>
                <a:cs typeface="Arial" panose="020B0604020202020204" pitchFamily="34" charset="0"/>
              </a:rPr>
              <a:t> „</a:t>
            </a:r>
            <a:r>
              <a:rPr lang="pl-PL" altLang="pl-PL" sz="2400" dirty="0" err="1">
                <a:solidFill>
                  <a:srgbClr val="FF0000"/>
                </a:solidFill>
                <a:latin typeface="Arial" panose="020B0604020202020204" pitchFamily="34" charset="0"/>
                <a:cs typeface="Arial" panose="020B0604020202020204" pitchFamily="34" charset="0"/>
              </a:rPr>
              <a:t>X,Y&amp;Z</a:t>
            </a:r>
            <a:r>
              <a:rPr lang="pl-PL" altLang="pl-PL" sz="2400" dirty="0">
                <a:solidFill>
                  <a:srgbClr val="FF0000"/>
                </a:solidFill>
                <a:latin typeface="Arial" panose="020B0604020202020204" pitchFamily="34" charset="0"/>
                <a:cs typeface="Arial" panose="020B0604020202020204" pitchFamily="34" charset="0"/>
              </a:rPr>
              <a:t>. </a:t>
            </a:r>
            <a:r>
              <a:rPr lang="pl-PL" altLang="pl-PL" sz="2400" dirty="0" err="1">
                <a:solidFill>
                  <a:srgbClr val="FF0000"/>
                </a:solidFill>
                <a:latin typeface="Arial" panose="020B0604020202020204" pitchFamily="34" charset="0"/>
                <a:cs typeface="Arial" panose="020B0604020202020204" pitchFamily="34" charset="0"/>
              </a:rPr>
              <a:t>The</a:t>
            </a:r>
            <a:r>
              <a:rPr lang="pl-PL" altLang="pl-PL" sz="2400" dirty="0">
                <a:solidFill>
                  <a:srgbClr val="FF0000"/>
                </a:solidFill>
                <a:latin typeface="Arial" panose="020B0604020202020204" pitchFamily="34" charset="0"/>
                <a:cs typeface="Arial" panose="020B0604020202020204" pitchFamily="34" charset="0"/>
              </a:rPr>
              <a:t> Real Story of </a:t>
            </a:r>
            <a:r>
              <a:rPr lang="pl-PL" altLang="pl-PL" sz="2400" dirty="0" err="1">
                <a:solidFill>
                  <a:srgbClr val="FF0000"/>
                </a:solidFill>
                <a:latin typeface="Arial" panose="020B0604020202020204" pitchFamily="34" charset="0"/>
                <a:cs typeface="Arial" panose="020B0604020202020204" pitchFamily="34" charset="0"/>
              </a:rPr>
              <a:t>How</a:t>
            </a:r>
            <a:r>
              <a:rPr lang="pl-PL" altLang="pl-PL" sz="2400" dirty="0">
                <a:solidFill>
                  <a:srgbClr val="FF0000"/>
                </a:solidFill>
                <a:latin typeface="Arial" panose="020B0604020202020204" pitchFamily="34" charset="0"/>
                <a:cs typeface="Arial" panose="020B0604020202020204" pitchFamily="34" charset="0"/>
              </a:rPr>
              <a:t> Enigma Was </a:t>
            </a:r>
            <a:r>
              <a:rPr lang="pl-PL" altLang="pl-PL" sz="2400" dirty="0" err="1">
                <a:solidFill>
                  <a:srgbClr val="FF0000"/>
                </a:solidFill>
                <a:latin typeface="Arial" panose="020B0604020202020204" pitchFamily="34" charset="0"/>
                <a:cs typeface="Arial" panose="020B0604020202020204" pitchFamily="34" charset="0"/>
              </a:rPr>
              <a:t>Broken</a:t>
            </a:r>
            <a:r>
              <a:rPr lang="pl-PL" altLang="pl-PL" sz="2400" dirty="0">
                <a:solidFill>
                  <a:srgbClr val="FF0000"/>
                </a:solidFill>
                <a:latin typeface="Arial" panose="020B0604020202020204" pitchFamily="34" charset="0"/>
                <a:cs typeface="Arial" panose="020B0604020202020204" pitchFamily="34" charset="0"/>
              </a:rPr>
              <a:t>”. </a:t>
            </a:r>
            <a:r>
              <a:rPr lang="pl-PL" altLang="pl-PL" sz="2400" dirty="0">
                <a:latin typeface="Arial" panose="020B0604020202020204" pitchFamily="34" charset="0"/>
                <a:cs typeface="Arial" panose="020B0604020202020204" pitchFamily="34" charset="0"/>
              </a:rPr>
              <a:t>Niniejsza prezentacja  jest w </a:t>
            </a:r>
            <a:r>
              <a:rPr lang="pl-PL" altLang="pl-PL" sz="2400" dirty="0" smtClean="0">
                <a:latin typeface="Arial" panose="020B0604020202020204" pitchFamily="34" charset="0"/>
                <a:cs typeface="Arial" panose="020B0604020202020204" pitchFamily="34" charset="0"/>
              </a:rPr>
              <a:t>znacznej  </a:t>
            </a:r>
            <a:r>
              <a:rPr lang="pl-PL" altLang="pl-PL" sz="2400" dirty="0">
                <a:latin typeface="Arial" panose="020B0604020202020204" pitchFamily="34" charset="0"/>
                <a:cs typeface="Arial" panose="020B0604020202020204" pitchFamily="34" charset="0"/>
              </a:rPr>
              <a:t>mierze oparta  na  informacjach  i  ocenach zawartych w tej książce.</a:t>
            </a:r>
            <a:endParaRPr lang="pl-PL" altLang="pl-PL" sz="2400" dirty="0">
              <a:solidFill>
                <a:srgbClr val="FF0000"/>
              </a:solidFill>
              <a:latin typeface="Arial" panose="020B0604020202020204" pitchFamily="34" charset="0"/>
              <a:cs typeface="Arial" panose="020B0604020202020204" pitchFamily="34" charset="0"/>
            </a:endParaRPr>
          </a:p>
          <a:p>
            <a:pPr marL="0" indent="0">
              <a:buNone/>
              <a:defRPr/>
            </a:pPr>
            <a:endParaRPr lang="pl-PL"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351874539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685801" y="0"/>
            <a:ext cx="10396882" cy="831273"/>
          </a:xfrm>
        </p:spPr>
        <p:txBody>
          <a:bodyPr>
            <a:normAutofit fontScale="90000"/>
          </a:bodyPr>
          <a:lstStyle/>
          <a:p>
            <a:r>
              <a:rPr lang="pl-PL" smtClean="0"/>
              <a:t>     Fialka – Rosyjski odpowiednik</a:t>
            </a:r>
            <a:endParaRPr lang="pl-PL"/>
          </a:p>
        </p:txBody>
      </p:sp>
      <p:sp>
        <p:nvSpPr>
          <p:cNvPr id="3" name="Symbol zastępczy zawartości 2"/>
          <p:cNvSpPr>
            <a:spLocks noGrp="1"/>
          </p:cNvSpPr>
          <p:nvPr>
            <p:ph sz="quarter" idx="13"/>
          </p:nvPr>
        </p:nvSpPr>
        <p:spPr>
          <a:xfrm>
            <a:off x="685800" y="831274"/>
            <a:ext cx="10394707" cy="4543312"/>
          </a:xfrm>
        </p:spPr>
        <p:txBody>
          <a:bodyPr>
            <a:noAutofit/>
          </a:bodyPr>
          <a:lstStyle/>
          <a:p>
            <a:r>
              <a:rPr lang="pl-PL" sz="2800" dirty="0" smtClean="0">
                <a:latin typeface="Arial" panose="020B0604020202020204" pitchFamily="34" charset="0"/>
                <a:cs typeface="Arial" panose="020B0604020202020204" pitchFamily="34" charset="0"/>
              </a:rPr>
              <a:t>Maszyny szyfrujące o podobnej budowie co </a:t>
            </a:r>
            <a:r>
              <a:rPr lang="pl-PL" sz="2800" dirty="0" smtClean="0">
                <a:latin typeface="Arial" panose="020B0604020202020204" pitchFamily="34" charset="0"/>
                <a:cs typeface="Arial" panose="020B0604020202020204" pitchFamily="34" charset="0"/>
              </a:rPr>
              <a:t>Enigma  </a:t>
            </a:r>
            <a:r>
              <a:rPr lang="pl-PL" sz="2800" dirty="0" smtClean="0">
                <a:latin typeface="Arial" panose="020B0604020202020204" pitchFamily="34" charset="0"/>
                <a:cs typeface="Arial" panose="020B0604020202020204" pitchFamily="34" charset="0"/>
              </a:rPr>
              <a:t>były konstruowane jeszcze pod koniec </a:t>
            </a:r>
            <a:r>
              <a:rPr lang="pl-PL" sz="2800" dirty="0" err="1" smtClean="0">
                <a:latin typeface="Arial" panose="020B0604020202020204" pitchFamily="34" charset="0"/>
                <a:cs typeface="Arial" panose="020B0604020202020204" pitchFamily="34" charset="0"/>
              </a:rPr>
              <a:t>ii-giej</a:t>
            </a:r>
            <a:r>
              <a:rPr lang="pl-PL" sz="2800" dirty="0" smtClean="0">
                <a:latin typeface="Arial" panose="020B0604020202020204" pitchFamily="34" charset="0"/>
                <a:cs typeface="Arial" panose="020B0604020202020204" pitchFamily="34" charset="0"/>
              </a:rPr>
              <a:t> wojny i później, przez inne państwa (USA, </a:t>
            </a:r>
            <a:r>
              <a:rPr lang="pl-PL" sz="2800" dirty="0" err="1" smtClean="0">
                <a:latin typeface="Arial" panose="020B0604020202020204" pitchFamily="34" charset="0"/>
                <a:cs typeface="Arial" panose="020B0604020202020204" pitchFamily="34" charset="0"/>
              </a:rPr>
              <a:t>szwajcaria</a:t>
            </a:r>
            <a:r>
              <a:rPr lang="pl-PL" sz="2800" dirty="0" smtClean="0">
                <a:latin typeface="Arial" panose="020B0604020202020204" pitchFamily="34" charset="0"/>
                <a:cs typeface="Arial" panose="020B0604020202020204" pitchFamily="34" charset="0"/>
              </a:rPr>
              <a:t>, </a:t>
            </a:r>
            <a:r>
              <a:rPr lang="pl-PL" sz="2800" dirty="0" err="1" smtClean="0">
                <a:latin typeface="Arial" panose="020B0604020202020204" pitchFamily="34" charset="0"/>
                <a:cs typeface="Arial" panose="020B0604020202020204" pitchFamily="34" charset="0"/>
              </a:rPr>
              <a:t>rosja</a:t>
            </a:r>
            <a:r>
              <a:rPr lang="pl-PL" sz="2800" dirty="0" smtClean="0">
                <a:latin typeface="Arial" panose="020B0604020202020204" pitchFamily="34" charset="0"/>
                <a:cs typeface="Arial" panose="020B0604020202020204" pitchFamily="34" charset="0"/>
              </a:rPr>
              <a:t>).  Rosyjski odpowiednik nazywany był </a:t>
            </a:r>
            <a:r>
              <a:rPr lang="pl-PL" sz="2800" dirty="0" smtClean="0">
                <a:solidFill>
                  <a:schemeClr val="accent1"/>
                </a:solidFill>
                <a:latin typeface="Arial" panose="020B0604020202020204" pitchFamily="34" charset="0"/>
                <a:cs typeface="Arial" panose="020B0604020202020204" pitchFamily="34" charset="0"/>
              </a:rPr>
              <a:t>„</a:t>
            </a:r>
            <a:r>
              <a:rPr lang="pl-PL" sz="2800" dirty="0" err="1" smtClean="0">
                <a:solidFill>
                  <a:schemeClr val="accent1"/>
                </a:solidFill>
                <a:latin typeface="Arial" panose="020B0604020202020204" pitchFamily="34" charset="0"/>
                <a:cs typeface="Arial" panose="020B0604020202020204" pitchFamily="34" charset="0"/>
              </a:rPr>
              <a:t>Fialka</a:t>
            </a:r>
            <a:r>
              <a:rPr lang="pl-PL" sz="2800" dirty="0" smtClean="0">
                <a:solidFill>
                  <a:schemeClr val="accent1"/>
                </a:solidFill>
                <a:latin typeface="Arial" panose="020B0604020202020204" pitchFamily="34" charset="0"/>
                <a:cs typeface="Arial" panose="020B0604020202020204" pitchFamily="34" charset="0"/>
              </a:rPr>
              <a:t>”.  </a:t>
            </a:r>
            <a:r>
              <a:rPr lang="pl-PL" sz="2800" dirty="0" smtClean="0">
                <a:latin typeface="Arial" panose="020B0604020202020204" pitchFamily="34" charset="0"/>
                <a:cs typeface="Arial" panose="020B0604020202020204" pitchFamily="34" charset="0"/>
              </a:rPr>
              <a:t>Dzięki uprzejmości </a:t>
            </a:r>
            <a:r>
              <a:rPr lang="pl-PL" sz="2800" dirty="0" smtClean="0">
                <a:solidFill>
                  <a:schemeClr val="accent1"/>
                </a:solidFill>
                <a:latin typeface="Arial" panose="020B0604020202020204" pitchFamily="34" charset="0"/>
                <a:cs typeface="Arial" panose="020B0604020202020204" pitchFamily="34" charset="0"/>
              </a:rPr>
              <a:t>tarnowskich</a:t>
            </a:r>
            <a:r>
              <a:rPr lang="pl-PL" sz="2800" dirty="0" smtClean="0">
                <a:latin typeface="Arial" panose="020B0604020202020204" pitchFamily="34" charset="0"/>
                <a:cs typeface="Arial" panose="020B0604020202020204" pitchFamily="34" charset="0"/>
              </a:rPr>
              <a:t> przyjaciół miałem okazję pokazać oryginalny „wałek” </a:t>
            </a:r>
            <a:r>
              <a:rPr lang="pl-PL" sz="2800" dirty="0" err="1" smtClean="0">
                <a:latin typeface="Arial" panose="020B0604020202020204" pitchFamily="34" charset="0"/>
                <a:cs typeface="Arial" panose="020B0604020202020204" pitchFamily="34" charset="0"/>
              </a:rPr>
              <a:t>fialki</a:t>
            </a:r>
            <a:r>
              <a:rPr lang="pl-PL" sz="2800" dirty="0" smtClean="0">
                <a:latin typeface="Arial" panose="020B0604020202020204" pitchFamily="34" charset="0"/>
                <a:cs typeface="Arial" panose="020B0604020202020204" pitchFamily="34" charset="0"/>
              </a:rPr>
              <a:t> sir </a:t>
            </a:r>
            <a:r>
              <a:rPr lang="pl-PL" sz="2800" dirty="0" err="1" smtClean="0">
                <a:latin typeface="Arial" panose="020B0604020202020204" pitchFamily="34" charset="0"/>
                <a:cs typeface="Arial" panose="020B0604020202020204" pitchFamily="34" charset="0"/>
              </a:rPr>
              <a:t>dermotowi</a:t>
            </a:r>
            <a:r>
              <a:rPr lang="pl-PL" sz="2800" dirty="0" smtClean="0">
                <a:latin typeface="Arial" panose="020B0604020202020204" pitchFamily="34" charset="0"/>
                <a:cs typeface="Arial" panose="020B0604020202020204" pitchFamily="34" charset="0"/>
              </a:rPr>
              <a:t> </a:t>
            </a:r>
            <a:r>
              <a:rPr lang="pl-PL" sz="2800" dirty="0" err="1" smtClean="0">
                <a:latin typeface="Arial" panose="020B0604020202020204" pitchFamily="34" charset="0"/>
                <a:cs typeface="Arial" panose="020B0604020202020204" pitchFamily="34" charset="0"/>
              </a:rPr>
              <a:t>turingowi</a:t>
            </a:r>
            <a:r>
              <a:rPr lang="pl-PL" sz="2800" dirty="0" smtClean="0">
                <a:latin typeface="Arial" panose="020B0604020202020204" pitchFamily="34" charset="0"/>
                <a:cs typeface="Arial" panose="020B0604020202020204" pitchFamily="34" charset="0"/>
              </a:rPr>
              <a:t> we wrześniu 2019 roku w czasie jego wizyty w Krakowie.</a:t>
            </a:r>
            <a:endParaRPr lang="pl-PL"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38386781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685801" y="187036"/>
            <a:ext cx="10396882" cy="893619"/>
          </a:xfrm>
        </p:spPr>
        <p:txBody>
          <a:bodyPr/>
          <a:lstStyle/>
          <a:p>
            <a:r>
              <a:rPr lang="pl-PL" smtClean="0"/>
              <a:t>                                Fialka </a:t>
            </a:r>
            <a:endParaRPr lang="pl-PL"/>
          </a:p>
        </p:txBody>
      </p:sp>
      <p:sp>
        <p:nvSpPr>
          <p:cNvPr id="3" name="Symbol zastępczy zawartości 2"/>
          <p:cNvSpPr>
            <a:spLocks noGrp="1"/>
          </p:cNvSpPr>
          <p:nvPr>
            <p:ph sz="quarter" idx="13"/>
          </p:nvPr>
        </p:nvSpPr>
        <p:spPr>
          <a:xfrm>
            <a:off x="685800" y="1080656"/>
            <a:ext cx="10394707" cy="4293930"/>
          </a:xfrm>
        </p:spPr>
        <p:txBody>
          <a:bodyPr>
            <a:normAutofit/>
          </a:bodyPr>
          <a:lstStyle/>
          <a:p>
            <a:pPr marL="0" indent="0">
              <a:buNone/>
            </a:pPr>
            <a:r>
              <a:rPr lang="pl-PL" sz="3600" smtClean="0">
                <a:latin typeface="Arial" panose="020B0604020202020204" pitchFamily="34" charset="0"/>
                <a:cs typeface="Arial" panose="020B0604020202020204" pitchFamily="34" charset="0"/>
              </a:rPr>
              <a:t>Na slajdach poniżej Fialka z muzeum w wiedniu oraz sir Dermot turing  oglątający „</a:t>
            </a:r>
            <a:r>
              <a:rPr lang="pl-PL" sz="3600" smtClean="0">
                <a:solidFill>
                  <a:schemeClr val="accent1"/>
                </a:solidFill>
                <a:latin typeface="Arial" panose="020B0604020202020204" pitchFamily="34" charset="0"/>
                <a:cs typeface="Arial" panose="020B0604020202020204" pitchFamily="34" charset="0"/>
              </a:rPr>
              <a:t>tarnowską Fialkę”</a:t>
            </a:r>
            <a:endParaRPr lang="pl-PL" sz="3600">
              <a:solidFill>
                <a:schemeClr val="accent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378303327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2820704" y="586335"/>
            <a:ext cx="6134956" cy="4563112"/>
          </a:xfrm>
          <a:prstGeom prst="rect">
            <a:avLst/>
          </a:prstGeom>
        </p:spPr>
      </p:pic>
    </p:spTree>
    <p:extLst>
      <p:ext uri="{BB962C8B-B14F-4D97-AF65-F5344CB8AC3E}">
        <p14:creationId xmlns:p14="http://schemas.microsoft.com/office/powerpoint/2010/main" xmlns="" val="390031971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Edward Tutaj\Desktop\touring.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976231" y="744621"/>
            <a:ext cx="7584864" cy="546367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1278259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Edward Tutaj\Desktop\turing.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849526" y="0"/>
            <a:ext cx="5082362" cy="6858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23713372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p:txBody>
          <a:bodyPr/>
          <a:lstStyle/>
          <a:p>
            <a:r>
              <a:rPr lang="pl-PL" smtClean="0"/>
              <a:t>Dziękuję za uwagę</a:t>
            </a:r>
            <a:endParaRPr lang="pl-PL"/>
          </a:p>
        </p:txBody>
      </p:sp>
      <p:sp>
        <p:nvSpPr>
          <p:cNvPr id="3" name="Podtytuł 2"/>
          <p:cNvSpPr>
            <a:spLocks noGrp="1"/>
          </p:cNvSpPr>
          <p:nvPr>
            <p:ph type="subTitle" idx="1"/>
          </p:nvPr>
        </p:nvSpPr>
        <p:spPr/>
        <p:txBody>
          <a:bodyPr/>
          <a:lstStyle/>
          <a:p>
            <a:endParaRPr lang="pl-PL"/>
          </a:p>
        </p:txBody>
      </p:sp>
    </p:spTree>
    <p:extLst>
      <p:ext uri="{BB962C8B-B14F-4D97-AF65-F5344CB8AC3E}">
        <p14:creationId xmlns:p14="http://schemas.microsoft.com/office/powerpoint/2010/main" xmlns="" val="3852940029"/>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Wydarzenie główne">
  <a:themeElements>
    <a:clrScheme name="Main Event">
      <a:dk1>
        <a:sysClr val="windowText" lastClr="000000"/>
      </a:dk1>
      <a:lt1>
        <a:sysClr val="window" lastClr="FFFFFF"/>
      </a:lt1>
      <a:dk2>
        <a:srgbClr val="424242"/>
      </a:dk2>
      <a:lt2>
        <a:srgbClr val="C8C8C8"/>
      </a:lt2>
      <a:accent1>
        <a:srgbClr val="B80E0F"/>
      </a:accent1>
      <a:accent2>
        <a:srgbClr val="A6987D"/>
      </a:accent2>
      <a:accent3>
        <a:srgbClr val="7F9A71"/>
      </a:accent3>
      <a:accent4>
        <a:srgbClr val="64969F"/>
      </a:accent4>
      <a:accent5>
        <a:srgbClr val="9B75B2"/>
      </a:accent5>
      <a:accent6>
        <a:srgbClr val="80737A"/>
      </a:accent6>
      <a:hlink>
        <a:srgbClr val="F21213"/>
      </a:hlink>
      <a:folHlink>
        <a:srgbClr val="B6A394"/>
      </a:folHlink>
    </a:clrScheme>
    <a:fontScheme name="Main Event">
      <a:majorFont>
        <a:latin typeface="Impac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Impact"/>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in Event">
      <a:fillStyleLst>
        <a:solidFill>
          <a:schemeClr val="phClr"/>
        </a:solidFill>
        <a:solidFill>
          <a:schemeClr val="phClr">
            <a:tint val="69000"/>
            <a:satMod val="105000"/>
            <a:lumMod val="110000"/>
          </a:schemeClr>
        </a:solidFill>
        <a:blipFill>
          <a:blip xmlns:r="http://schemas.openxmlformats.org/officeDocument/2006/relationships" r:embed="rId1">
            <a:duotone>
              <a:schemeClr val="phClr">
                <a:shade val="88000"/>
                <a:lumMod val="88000"/>
              </a:schemeClr>
              <a:schemeClr val="phClr"/>
            </a:duotone>
          </a:blip>
          <a:tile tx="0" ty="0" sx="100000" sy="100000" flip="none" algn="tl"/>
        </a:blipFill>
      </a:fillStyleLst>
      <a:lnStyleLst>
        <a:ln w="9525" cap="flat" cmpd="sng" algn="ctr">
          <a:solidFill>
            <a:schemeClr val="phClr">
              <a:shade val="60000"/>
            </a:scheme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25400" dist="127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88000"/>
              </a:schemeClr>
            </a:gs>
          </a:gsLst>
          <a:lin ang="5400000" scaled="0"/>
        </a:gradFill>
        <a:blipFill>
          <a:blip xmlns:r="http://schemas.openxmlformats.org/officeDocument/2006/relationships" r:embed="rId2">
            <a:duotone>
              <a:schemeClr val="phClr">
                <a:shade val="48000"/>
                <a:satMod val="110000"/>
                <a:lumMod val="40000"/>
              </a:schemeClr>
              <a:schemeClr val="phClr">
                <a:tint val="90000"/>
                <a:lumMod val="106000"/>
              </a:schemeClr>
            </a:duotone>
          </a:blip>
          <a:stretch/>
        </a:blipFill>
      </a:bgFillStyleLst>
    </a:fmtScheme>
  </a:themeElements>
  <a:objectDefaults/>
  <a:extraClrSchemeLst/>
  <a:extLst>
    <a:ext uri="{05A4C25C-085E-4340-85A3-A5531E510DB2}">
      <thm15:themeFamily xmlns:thm15="http://schemas.microsoft.com/office/thememl/2012/main" xmlns="" name="Main Event" id="{AC372BB4-D83D-411E-B849-B641926BA760}" vid="{F1EFBDE3-1A95-4E3D-81AD-1F53D65BEA01}"/>
    </a:ext>
  </a:extLst>
</a:theme>
</file>

<file path=docProps/app.xml><?xml version="1.0" encoding="utf-8"?>
<Properties xmlns="http://schemas.openxmlformats.org/officeDocument/2006/extended-properties" xmlns:vt="http://schemas.openxmlformats.org/officeDocument/2006/docPropsVTypes">
  <Template>TM04033927[[fn=Wydarzenie główne]]</Template>
  <TotalTime>1407</TotalTime>
  <Words>4104</Words>
  <Application>Microsoft Office PowerPoint</Application>
  <PresentationFormat>Niestandardowy</PresentationFormat>
  <Paragraphs>266</Paragraphs>
  <Slides>100</Slides>
  <Notes>0</Notes>
  <HiddenSlides>0</HiddenSlides>
  <MMClips>0</MMClips>
  <ScaleCrop>false</ScaleCrop>
  <HeadingPairs>
    <vt:vector size="4" baseType="variant">
      <vt:variant>
        <vt:lpstr>Motyw</vt:lpstr>
      </vt:variant>
      <vt:variant>
        <vt:i4>1</vt:i4>
      </vt:variant>
      <vt:variant>
        <vt:lpstr>Tytuły slajdów</vt:lpstr>
      </vt:variant>
      <vt:variant>
        <vt:i4>100</vt:i4>
      </vt:variant>
    </vt:vector>
  </HeadingPairs>
  <TitlesOfParts>
    <vt:vector size="101" baseType="lpstr">
      <vt:lpstr>Wydarzenie główne</vt:lpstr>
      <vt:lpstr>WKŁAD POLAKÓW w ZŁAMANIE SZYFRU ENIGMY</vt:lpstr>
      <vt:lpstr>                       TROCHĘ  HISTORII</vt:lpstr>
      <vt:lpstr>                TROCHĘ HISTORII</vt:lpstr>
      <vt:lpstr>                     Trochę Historii</vt:lpstr>
      <vt:lpstr>           KRYPTOLOGIA</vt:lpstr>
      <vt:lpstr>Przykłady metod szyfrowania</vt:lpstr>
      <vt:lpstr>             SKYTALE  -  EGIPT</vt:lpstr>
      <vt:lpstr>Przykłady Metod Szyfrowania </vt:lpstr>
      <vt:lpstr>                     JOHN TRAvOLTA</vt:lpstr>
      <vt:lpstr>Slajd 10</vt:lpstr>
      <vt:lpstr>Slajd 11</vt:lpstr>
      <vt:lpstr>Slajd 12</vt:lpstr>
      <vt:lpstr>Slajd 13</vt:lpstr>
      <vt:lpstr>                   Szyfr Cezara </vt:lpstr>
      <vt:lpstr>                              Szyfr Cezara</vt:lpstr>
      <vt:lpstr>Slajd 16</vt:lpstr>
      <vt:lpstr>             Metoda częstościowa</vt:lpstr>
      <vt:lpstr>         Metoda częstościowa</vt:lpstr>
      <vt:lpstr>    j.polski/J.angielski  </vt:lpstr>
      <vt:lpstr>          Maszyny szyfrujące</vt:lpstr>
      <vt:lpstr>                        ENIGMA - Działanie</vt:lpstr>
      <vt:lpstr>                 OPIS ENIGMY</vt:lpstr>
      <vt:lpstr>                     Opis Enigmy</vt:lpstr>
      <vt:lpstr>                    Części enigmy</vt:lpstr>
      <vt:lpstr>                Części Enigmy -   W I R N I K I</vt:lpstr>
      <vt:lpstr>                             W I R N I K</vt:lpstr>
      <vt:lpstr>         SCHEMAT  POŁĄCZEŃ</vt:lpstr>
      <vt:lpstr>                     Enigma - ŁĄCZNICA</vt:lpstr>
      <vt:lpstr> OSIĄGNIĘCIA  KRYPTOLOGÓW POLSKICH  </vt:lpstr>
      <vt:lpstr>OSIĄGNIĘCIA  KRYPTOLOGÓW POLSKICH </vt:lpstr>
      <vt:lpstr>                   JAN KOWALEWSKI</vt:lpstr>
      <vt:lpstr>Jak Kowalewski wpadł na trop</vt:lpstr>
      <vt:lpstr>Jak Kowalewski wpadł na trop</vt:lpstr>
      <vt:lpstr>                                   DEPESZA</vt:lpstr>
      <vt:lpstr>Matematycy  w zespole Kowalewskiego</vt:lpstr>
      <vt:lpstr>          STANISŁAW  LEŚNIEWSKI</vt:lpstr>
      <vt:lpstr>           STEFAN MAZURKIEWICZ</vt:lpstr>
      <vt:lpstr>            WACŁAW SIERPIŃSKI</vt:lpstr>
      <vt:lpstr>                   BIURO  SZYFRÓW</vt:lpstr>
      <vt:lpstr>                       Biuro Szyfrów</vt:lpstr>
      <vt:lpstr> KURS  KRYPTOLOGII  W  POZNANIU</vt:lpstr>
      <vt:lpstr>         ZDZISŁAW  KRYGOWSKI</vt:lpstr>
      <vt:lpstr>                  Gwido  Langer</vt:lpstr>
      <vt:lpstr>                MAKSYMILIAN  CIĘŻKI</vt:lpstr>
      <vt:lpstr>       REJEWSKI, RÓŻYCKI, ZYGALSKI</vt:lpstr>
      <vt:lpstr> Tarnowski  ślad w historii Enigmy</vt:lpstr>
      <vt:lpstr>Tarnowski  ślad w historii Enigmy</vt:lpstr>
      <vt:lpstr>                 MARIAN REJEWSKI</vt:lpstr>
      <vt:lpstr>                Marian Rejewski</vt:lpstr>
      <vt:lpstr>Dyplom  Magisterski Rejewskiego</vt:lpstr>
      <vt:lpstr>OPINIA   J. NOWAKA-JEZIORAŃSKIEGO </vt:lpstr>
      <vt:lpstr>                        JERZY  RÓŻYCKI</vt:lpstr>
      <vt:lpstr>                         Jerzy Różycki</vt:lpstr>
      <vt:lpstr>                   HENRYK  ZYGALSKI</vt:lpstr>
      <vt:lpstr>                  Henryk  Zygalski</vt:lpstr>
      <vt:lpstr>TRÓJKA – Zygalski, Różycki, Rejewski</vt:lpstr>
      <vt:lpstr>Ośrodek w Pyrach k.Warszawy</vt:lpstr>
      <vt:lpstr>                      PUNKTY ZWROTNE</vt:lpstr>
      <vt:lpstr>                 Punkty zwrotne</vt:lpstr>
      <vt:lpstr>                   „Fryderyk Wielki”</vt:lpstr>
      <vt:lpstr>         PUNKTY ZWROTNE (3)</vt:lpstr>
      <vt:lpstr>             Punkty zwrotne (4)</vt:lpstr>
      <vt:lpstr>Gdzie i jaka w tym matematyka?</vt:lpstr>
      <vt:lpstr>WSPÓŁPRACA   Z  WYWIADEM  FRANCUSKIM </vt:lpstr>
      <vt:lpstr>WSPÓŁPRACA   Z  WYWIADEM  FRANCUSKIM </vt:lpstr>
      <vt:lpstr>         COLONEL GUSTAVE  BERTRAND</vt:lpstr>
      <vt:lpstr>DATA  ZŁAMANIA SZYFRU  ENIGMY (1)</vt:lpstr>
      <vt:lpstr>DATA  ZŁAMANIA SZYFRU  ENIGMY (2)</vt:lpstr>
      <vt:lpstr>               Losy Wojenne (1)</vt:lpstr>
      <vt:lpstr>               Chateau Vignolles</vt:lpstr>
      <vt:lpstr>             Chateau Vignolles</vt:lpstr>
      <vt:lpstr>                  LOSY  WOJENNE (2)</vt:lpstr>
      <vt:lpstr>                   LOSY  WOJENNE (3)</vt:lpstr>
      <vt:lpstr>             Losy Powojenne (4)</vt:lpstr>
      <vt:lpstr>                 Pośmiertne zaszczyty</vt:lpstr>
      <vt:lpstr>           Pośmiertne  Zaszczyty </vt:lpstr>
      <vt:lpstr>           „Tajemnica    Enigmy” - obsada</vt:lpstr>
      <vt:lpstr>              Pamiętkowy znaczek</vt:lpstr>
      <vt:lpstr>Slajd 79</vt:lpstr>
      <vt:lpstr>              Ciąg dalszy nastąpił</vt:lpstr>
      <vt:lpstr>               Ciąg dalszy nastąpił</vt:lpstr>
      <vt:lpstr>    BLETCHLEY PARK -  1940</vt:lpstr>
      <vt:lpstr>    BLETCHLEY PARK - 2019</vt:lpstr>
      <vt:lpstr>                          Alan Turing</vt:lpstr>
      <vt:lpstr>                         Alan TOURING</vt:lpstr>
      <vt:lpstr>                          Alan Turing</vt:lpstr>
      <vt:lpstr>                             Alan Turing</vt:lpstr>
      <vt:lpstr> Bomba Rejewskiego-Turinga</vt:lpstr>
      <vt:lpstr>Slajd 89</vt:lpstr>
      <vt:lpstr>                Ocena historyków</vt:lpstr>
      <vt:lpstr>              Cytat z Winstona Churchila</vt:lpstr>
      <vt:lpstr>                            Sir DERMOT  TURING</vt:lpstr>
      <vt:lpstr>                                     X    Y    Z</vt:lpstr>
      <vt:lpstr>     Fialka – Rosyjski odpowiednik</vt:lpstr>
      <vt:lpstr>                                Fialka </vt:lpstr>
      <vt:lpstr>Slajd 96</vt:lpstr>
      <vt:lpstr>Slajd 97</vt:lpstr>
      <vt:lpstr>Slajd 98</vt:lpstr>
      <vt:lpstr>Dziękuję za uwagę</vt:lpstr>
      <vt:lpstr>Slajd 100</vt:lpstr>
    </vt:vector>
  </TitlesOfParts>
  <Company>Hewlett-Packard Company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User</dc:creator>
  <cp:lastModifiedBy>BM</cp:lastModifiedBy>
  <cp:revision>99</cp:revision>
  <dcterms:created xsi:type="dcterms:W3CDTF">2020-11-22T17:10:49Z</dcterms:created>
  <dcterms:modified xsi:type="dcterms:W3CDTF">2020-11-25T07:12:54Z</dcterms:modified>
</cp:coreProperties>
</file>